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46.jpg"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0" r:id="rId4"/>
    <p:sldId id="262" r:id="rId5"/>
    <p:sldId id="263" r:id="rId6"/>
    <p:sldId id="283" r:id="rId7"/>
    <p:sldId id="264" r:id="rId8"/>
    <p:sldId id="284" r:id="rId9"/>
    <p:sldId id="285" r:id="rId10"/>
    <p:sldId id="288" r:id="rId11"/>
    <p:sldId id="290" r:id="rId12"/>
    <p:sldId id="291" r:id="rId13"/>
    <p:sldId id="273" r:id="rId14"/>
    <p:sldId id="274" r:id="rId15"/>
    <p:sldId id="275" r:id="rId16"/>
    <p:sldId id="29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2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630" autoAdjust="0"/>
  </p:normalViewPr>
  <p:slideViewPr>
    <p:cSldViewPr snapToGrid="0">
      <p:cViewPr varScale="1">
        <p:scale>
          <a:sx n="84" d="100"/>
          <a:sy n="84" d="100"/>
        </p:scale>
        <p:origin x="396"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A514F-F7FB-46AB-9C6F-B6F2BD787413}" type="datetimeFigureOut">
              <a:rPr lang="zh-CN" altLang="en-US" smtClean="0"/>
              <a:t>2016/3/15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B1407-CBBA-4C32-A752-4E95FC6F5F28}" type="slidenum">
              <a:rPr lang="zh-CN" altLang="en-US" smtClean="0"/>
              <a:t>‹#›</a:t>
            </a:fld>
            <a:endParaRPr lang="zh-CN" altLang="en-US"/>
          </a:p>
        </p:txBody>
      </p:sp>
    </p:spTree>
    <p:extLst>
      <p:ext uri="{BB962C8B-B14F-4D97-AF65-F5344CB8AC3E}">
        <p14:creationId xmlns:p14="http://schemas.microsoft.com/office/powerpoint/2010/main" val="127337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3FB1407-CBBA-4C32-A752-4E95FC6F5F28}" type="slidenum">
              <a:rPr lang="zh-CN" altLang="en-US" smtClean="0"/>
              <a:t>11</a:t>
            </a:fld>
            <a:endParaRPr lang="zh-CN" altLang="en-US"/>
          </a:p>
        </p:txBody>
      </p:sp>
    </p:spTree>
    <p:extLst>
      <p:ext uri="{BB962C8B-B14F-4D97-AF65-F5344CB8AC3E}">
        <p14:creationId xmlns:p14="http://schemas.microsoft.com/office/powerpoint/2010/main" val="300485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38466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1506882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526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43646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47127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87203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98347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73100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75842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79768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7A45C811-32F2-45BD-9519-451DA8A53946}" type="datetimeFigureOut">
              <a:rPr lang="zh-CN" altLang="en-US" smtClean="0"/>
              <a:t>2016/3/15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1661858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5C811-32F2-45BD-9519-451DA8A53946}" type="datetimeFigureOut">
              <a:rPr lang="zh-CN" altLang="en-US" smtClean="0"/>
              <a:t>2016/3/15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72E6D-205D-4F72-B583-3BF130F6C72C}" type="slidenum">
              <a:rPr lang="zh-CN" altLang="en-US" smtClean="0"/>
              <a:t>‹#›</a:t>
            </a:fld>
            <a:endParaRPr lang="zh-CN" altLang="en-US"/>
          </a:p>
        </p:txBody>
      </p:sp>
    </p:spTree>
    <p:extLst>
      <p:ext uri="{BB962C8B-B14F-4D97-AF65-F5344CB8AC3E}">
        <p14:creationId xmlns:p14="http://schemas.microsoft.com/office/powerpoint/2010/main" val="3909688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png"/><Relationship Id="rId3" Type="http://schemas.openxmlformats.org/officeDocument/2006/relationships/image" Target="../media/image8.emf"/><Relationship Id="rId7" Type="http://schemas.openxmlformats.org/officeDocument/2006/relationships/image" Target="../media/image45.jpg"/><Relationship Id="rId12"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28.jpeg"/><Relationship Id="rId10" Type="http://schemas.openxmlformats.org/officeDocument/2006/relationships/image" Target="../media/image48.png"/><Relationship Id="rId4" Type="http://schemas.openxmlformats.org/officeDocument/2006/relationships/image" Target="../media/image9.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jpeg"/><Relationship Id="rId3" Type="http://schemas.openxmlformats.org/officeDocument/2006/relationships/image" Target="../media/image8.em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gif"/><Relationship Id="rId2" Type="http://schemas.openxmlformats.org/officeDocument/2006/relationships/notesSlide" Target="../notesSlides/notesSlide1.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56.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0.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72.jpeg"/></Relationships>
</file>

<file path=ppt/slides/_rels/slide16.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9.png"/><Relationship Id="rId7" Type="http://schemas.openxmlformats.org/officeDocument/2006/relationships/image" Target="../media/image76.jpe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9.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jpe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30.gif"/><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3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emf"/><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8.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11358" y="816430"/>
            <a:ext cx="9848527" cy="5037960"/>
            <a:chOff x="1052245" y="2021154"/>
            <a:chExt cx="8091755" cy="3718554"/>
          </a:xfrm>
        </p:grpSpPr>
        <p:pic>
          <p:nvPicPr>
            <p:cNvPr id="7" name="Picture 6"/>
            <p:cNvPicPr>
              <a:picLocks noChangeAspect="1"/>
            </p:cNvPicPr>
            <p:nvPr/>
          </p:nvPicPr>
          <p:blipFill>
            <a:blip r:embed="rId2"/>
            <a:stretch>
              <a:fillRect/>
            </a:stretch>
          </p:blipFill>
          <p:spPr>
            <a:xfrm>
              <a:off x="3759609" y="2025545"/>
              <a:ext cx="2677027" cy="1843787"/>
            </a:xfrm>
            <a:prstGeom prst="rect">
              <a:avLst/>
            </a:prstGeom>
          </p:spPr>
        </p:pic>
        <p:pic>
          <p:nvPicPr>
            <p:cNvPr id="8" name="Picture 7"/>
            <p:cNvPicPr>
              <a:picLocks noChangeAspect="1"/>
            </p:cNvPicPr>
            <p:nvPr/>
          </p:nvPicPr>
          <p:blipFill>
            <a:blip r:embed="rId3"/>
            <a:stretch>
              <a:fillRect/>
            </a:stretch>
          </p:blipFill>
          <p:spPr>
            <a:xfrm>
              <a:off x="6466973" y="2021154"/>
              <a:ext cx="2677027" cy="1828850"/>
            </a:xfrm>
            <a:prstGeom prst="rect">
              <a:avLst/>
            </a:prstGeom>
          </p:spPr>
        </p:pic>
        <p:pic>
          <p:nvPicPr>
            <p:cNvPr id="9" name="Picture 8"/>
            <p:cNvPicPr>
              <a:picLocks noChangeAspect="1"/>
            </p:cNvPicPr>
            <p:nvPr/>
          </p:nvPicPr>
          <p:blipFill>
            <a:blip r:embed="rId4"/>
            <a:stretch>
              <a:fillRect/>
            </a:stretch>
          </p:blipFill>
          <p:spPr>
            <a:xfrm>
              <a:off x="1052245" y="2021154"/>
              <a:ext cx="2677027" cy="1852568"/>
            </a:xfrm>
            <a:prstGeom prst="rect">
              <a:avLst/>
            </a:prstGeom>
          </p:spPr>
        </p:pic>
        <p:pic>
          <p:nvPicPr>
            <p:cNvPr id="10" name="Picture 9"/>
            <p:cNvPicPr>
              <a:picLocks noChangeAspect="1"/>
            </p:cNvPicPr>
            <p:nvPr/>
          </p:nvPicPr>
          <p:blipFill>
            <a:blip r:embed="rId5"/>
            <a:stretch>
              <a:fillRect/>
            </a:stretch>
          </p:blipFill>
          <p:spPr>
            <a:xfrm>
              <a:off x="1052245" y="3887141"/>
              <a:ext cx="2677027" cy="1849609"/>
            </a:xfrm>
            <a:prstGeom prst="rect">
              <a:avLst/>
            </a:prstGeom>
          </p:spPr>
        </p:pic>
        <p:pic>
          <p:nvPicPr>
            <p:cNvPr id="15" name="Picture 14"/>
            <p:cNvPicPr>
              <a:picLocks noChangeAspect="1"/>
            </p:cNvPicPr>
            <p:nvPr/>
          </p:nvPicPr>
          <p:blipFill>
            <a:blip r:embed="rId6"/>
            <a:stretch>
              <a:fillRect/>
            </a:stretch>
          </p:blipFill>
          <p:spPr>
            <a:xfrm>
              <a:off x="3759608" y="3887141"/>
              <a:ext cx="2677027" cy="1852567"/>
            </a:xfrm>
            <a:prstGeom prst="rect">
              <a:avLst/>
            </a:prstGeom>
          </p:spPr>
        </p:pic>
        <p:pic>
          <p:nvPicPr>
            <p:cNvPr id="16" name="Picture 15"/>
            <p:cNvPicPr>
              <a:picLocks noChangeAspect="1"/>
            </p:cNvPicPr>
            <p:nvPr/>
          </p:nvPicPr>
          <p:blipFill>
            <a:blip r:embed="rId7"/>
            <a:stretch>
              <a:fillRect/>
            </a:stretch>
          </p:blipFill>
          <p:spPr>
            <a:xfrm>
              <a:off x="6466973" y="3869332"/>
              <a:ext cx="2677027" cy="1859149"/>
            </a:xfrm>
            <a:prstGeom prst="rect">
              <a:avLst/>
            </a:prstGeom>
          </p:spPr>
        </p:pic>
      </p:grpSp>
      <p:pic>
        <p:nvPicPr>
          <p:cNvPr id="17" name="Picture 16" descr="JCI 011-Maske03b50oben-300dpi"/>
          <p:cNvPicPr>
            <a:picLocks noChangeAspect="1" noChangeArrowheads="1"/>
          </p:cNvPicPr>
          <p:nvPr/>
        </p:nvPicPr>
        <p:blipFill>
          <a:blip r:embed="rId8" cstate="screen"/>
          <a:srcRect/>
          <a:stretch>
            <a:fillRect/>
          </a:stretch>
        </p:blipFill>
        <p:spPr bwMode="auto">
          <a:xfrm>
            <a:off x="0" y="0"/>
            <a:ext cx="12192000" cy="6824024"/>
          </a:xfrm>
          <a:prstGeom prst="rect">
            <a:avLst/>
          </a:prstGeom>
          <a:noFill/>
          <a:ln w="9525">
            <a:noFill/>
            <a:miter lim="800000"/>
            <a:headEnd/>
            <a:tailEnd/>
          </a:ln>
        </p:spPr>
      </p:pic>
      <p:sp>
        <p:nvSpPr>
          <p:cNvPr id="18" name="Rectangle 4"/>
          <p:cNvSpPr>
            <a:spLocks noGrp="1" noChangeArrowheads="1"/>
          </p:cNvSpPr>
          <p:nvPr>
            <p:ph type="ctrTitle"/>
          </p:nvPr>
        </p:nvSpPr>
        <p:spPr>
          <a:xfrm>
            <a:off x="2004779" y="334646"/>
            <a:ext cx="8361690" cy="1063064"/>
          </a:xfrm>
        </p:spPr>
        <p:txBody>
          <a:bodyPr>
            <a:normAutofit fontScale="90000"/>
          </a:bodyPr>
          <a:lstStyle/>
          <a:p>
            <a:pPr lvl="0" algn="ctr" eaLnBrk="1" hangingPunct="1">
              <a:lnSpc>
                <a:spcPct val="100000"/>
              </a:lnSpc>
              <a:tabLst/>
            </a:pPr>
            <a:r>
              <a:rPr lang="zh-CN" altLang="en-US" sz="3200" b="1" i="1" dirty="0" smtClean="0">
                <a:solidFill>
                  <a:srgbClr val="00B050"/>
                </a:solidFill>
                <a:latin typeface="Times New Roman" pitchFamily="18" charset="0"/>
                <a:ea typeface="宋体" pitchFamily="2" charset="-122"/>
                <a:cs typeface="Times New Roman" pitchFamily="18" charset="0"/>
              </a:rPr>
              <a:t>建筑设施能</a:t>
            </a:r>
            <a:r>
              <a:rPr lang="zh-CN" altLang="en-US" sz="3200" i="1" dirty="0">
                <a:solidFill>
                  <a:srgbClr val="00B050"/>
                </a:solidFill>
                <a:latin typeface="Times New Roman" pitchFamily="18" charset="0"/>
                <a:ea typeface="宋体" pitchFamily="2" charset="-122"/>
                <a:cs typeface="Times New Roman" pitchFamily="18" charset="0"/>
              </a:rPr>
              <a:t>效</a:t>
            </a:r>
            <a:r>
              <a:rPr lang="zh-CN" altLang="en-US" sz="3200" b="1" i="1" dirty="0" smtClean="0">
                <a:solidFill>
                  <a:srgbClr val="00B050"/>
                </a:solidFill>
                <a:latin typeface="Times New Roman" pitchFamily="18" charset="0"/>
                <a:ea typeface="宋体" pitchFamily="2" charset="-122"/>
                <a:cs typeface="Times New Roman" pitchFamily="18" charset="0"/>
              </a:rPr>
              <a:t>分析系统</a:t>
            </a:r>
            <a:r>
              <a:rPr lang="en-US" altLang="zh-CN" sz="3200" b="1" i="1" dirty="0" smtClean="0">
                <a:solidFill>
                  <a:srgbClr val="00B050"/>
                </a:solidFill>
                <a:latin typeface="Arial" pitchFamily="34" charset="0"/>
                <a:ea typeface="宋体" pitchFamily="2" charset="-122"/>
                <a:cs typeface="宋体" pitchFamily="2" charset="-122"/>
              </a:rPr>
              <a:t/>
            </a:r>
            <a:br>
              <a:rPr lang="en-US" altLang="zh-CN" sz="3200" b="1" i="1" dirty="0" smtClean="0">
                <a:solidFill>
                  <a:srgbClr val="00B050"/>
                </a:solidFill>
                <a:latin typeface="Arial" pitchFamily="34" charset="0"/>
                <a:ea typeface="宋体" pitchFamily="2" charset="-122"/>
                <a:cs typeface="宋体" pitchFamily="2" charset="-122"/>
              </a:rPr>
            </a:br>
            <a:r>
              <a:rPr lang="en-US" altLang="zh-CN" sz="3200" i="1" dirty="0" smtClean="0">
                <a:solidFill>
                  <a:srgbClr val="00B050"/>
                </a:solidFill>
                <a:latin typeface="Times New Roman" pitchFamily="18" charset="0"/>
                <a:ea typeface="宋体" pitchFamily="2" charset="-122"/>
                <a:cs typeface="Times New Roman" pitchFamily="18" charset="0"/>
              </a:rPr>
              <a:t>(S</a:t>
            </a:r>
            <a:r>
              <a:rPr lang="en-US" altLang="zh-CN" sz="3200" b="1" i="1" dirty="0" smtClean="0">
                <a:solidFill>
                  <a:srgbClr val="92D050"/>
                </a:solidFill>
                <a:latin typeface="Times New Roman" pitchFamily="18" charset="0"/>
                <a:ea typeface="宋体" pitchFamily="2" charset="-122"/>
                <a:cs typeface="Times New Roman" pitchFamily="18" charset="0"/>
              </a:rPr>
              <a:t>tructure</a:t>
            </a:r>
            <a:r>
              <a:rPr lang="en-US" altLang="zh-CN" sz="3200" b="1" i="1" dirty="0" smtClean="0">
                <a:solidFill>
                  <a:srgbClr val="00B050"/>
                </a:solidFill>
                <a:latin typeface="Times New Roman" pitchFamily="18" charset="0"/>
                <a:ea typeface="宋体" pitchFamily="2" charset="-122"/>
                <a:cs typeface="Times New Roman" pitchFamily="18" charset="0"/>
              </a:rPr>
              <a:t> E</a:t>
            </a:r>
            <a:r>
              <a:rPr lang="en-US" altLang="zh-CN" sz="3200" b="1" i="1" dirty="0" smtClean="0">
                <a:solidFill>
                  <a:srgbClr val="92D050"/>
                </a:solidFill>
                <a:latin typeface="Times New Roman" pitchFamily="18" charset="0"/>
                <a:ea typeface="宋体" pitchFamily="2" charset="-122"/>
                <a:cs typeface="Times New Roman" pitchFamily="18" charset="0"/>
              </a:rPr>
              <a:t>nergy</a:t>
            </a:r>
            <a:r>
              <a:rPr lang="en-US" altLang="zh-CN" sz="3200" b="1" i="1" dirty="0" smtClean="0">
                <a:solidFill>
                  <a:srgbClr val="00B050"/>
                </a:solidFill>
                <a:latin typeface="Times New Roman" pitchFamily="18" charset="0"/>
                <a:ea typeface="宋体" pitchFamily="2" charset="-122"/>
                <a:cs typeface="Times New Roman" pitchFamily="18" charset="0"/>
              </a:rPr>
              <a:t> E</a:t>
            </a:r>
            <a:r>
              <a:rPr lang="en-US" altLang="zh-CN" sz="3200" b="1" i="1" dirty="0" smtClean="0">
                <a:solidFill>
                  <a:srgbClr val="92D050"/>
                </a:solidFill>
                <a:latin typeface="Times New Roman" pitchFamily="18" charset="0"/>
                <a:ea typeface="宋体" pitchFamily="2" charset="-122"/>
                <a:cs typeface="Times New Roman" pitchFamily="18" charset="0"/>
              </a:rPr>
              <a:t>fficiency</a:t>
            </a:r>
            <a:r>
              <a:rPr lang="en-US" altLang="zh-CN" sz="3200" b="1" i="1" dirty="0" smtClean="0">
                <a:solidFill>
                  <a:srgbClr val="00B050"/>
                </a:solidFill>
                <a:latin typeface="Times New Roman" pitchFamily="18" charset="0"/>
                <a:ea typeface="宋体" pitchFamily="2" charset="-122"/>
                <a:cs typeface="Times New Roman" pitchFamily="18" charset="0"/>
              </a:rPr>
              <a:t> D</a:t>
            </a:r>
            <a:r>
              <a:rPr lang="en-US" altLang="zh-CN" sz="3200" b="1" i="1" dirty="0" smtClean="0">
                <a:solidFill>
                  <a:srgbClr val="92D050"/>
                </a:solidFill>
                <a:latin typeface="Times New Roman" pitchFamily="18" charset="0"/>
                <a:ea typeface="宋体" pitchFamily="2" charset="-122"/>
                <a:cs typeface="Times New Roman" pitchFamily="18" charset="0"/>
              </a:rPr>
              <a:t>ashboard</a:t>
            </a:r>
            <a:r>
              <a:rPr lang="en-US" altLang="zh-CN" sz="3200" b="1" i="1" dirty="0" smtClean="0">
                <a:solidFill>
                  <a:srgbClr val="00B050"/>
                </a:solidFill>
                <a:latin typeface="Times New Roman" pitchFamily="18" charset="0"/>
                <a:ea typeface="宋体" pitchFamily="2" charset="-122"/>
                <a:cs typeface="Times New Roman" pitchFamily="18" charset="0"/>
              </a:rPr>
              <a:t>)</a:t>
            </a:r>
            <a:endParaRPr lang="en-US" altLang="zh-CN" sz="3200" b="1" i="1" dirty="0" smtClean="0">
              <a:solidFill>
                <a:srgbClr val="00B050"/>
              </a:solidFill>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22536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 y="1855443"/>
            <a:ext cx="1585539" cy="2706350"/>
          </a:xfrm>
          <a:prstGeom prst="rect">
            <a:avLst/>
          </a:prstGeom>
        </p:spPr>
      </p:pic>
      <p:pic>
        <p:nvPicPr>
          <p:cNvPr id="2" name="Picture 1" descr="JCI_RGB.em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安全稳定的数据存储与处理</a:t>
            </a:r>
            <a:endParaRPr lang="zh-CN" altLang="en-US" sz="2000" b="1" dirty="0">
              <a:latin typeface="华文楷体" panose="02010600040101010101" pitchFamily="2" charset="-122"/>
              <a:ea typeface="华文楷体" panose="02010600040101010101" pitchFamily="2" charset="-122"/>
            </a:endParaRPr>
          </a:p>
        </p:txBody>
      </p:sp>
      <p:grpSp>
        <p:nvGrpSpPr>
          <p:cNvPr id="9" name="Group 8"/>
          <p:cNvGrpSpPr/>
          <p:nvPr/>
        </p:nvGrpSpPr>
        <p:grpSpPr>
          <a:xfrm>
            <a:off x="4222510" y="483669"/>
            <a:ext cx="7842489" cy="1096343"/>
            <a:chOff x="259204" y="1281809"/>
            <a:chExt cx="7772400" cy="2675254"/>
          </a:xfrm>
        </p:grpSpPr>
        <p:grpSp>
          <p:nvGrpSpPr>
            <p:cNvPr id="11" name="Group 48"/>
            <p:cNvGrpSpPr/>
            <p:nvPr/>
          </p:nvGrpSpPr>
          <p:grpSpPr>
            <a:xfrm>
              <a:off x="259204" y="1503208"/>
              <a:ext cx="7772400" cy="2453855"/>
              <a:chOff x="0" y="2766506"/>
              <a:chExt cx="7772400" cy="2453855"/>
            </a:xfrm>
          </p:grpSpPr>
          <p:sp>
            <p:nvSpPr>
              <p:cNvPr id="15" name="Rectangle 14"/>
              <p:cNvSpPr/>
              <p:nvPr/>
            </p:nvSpPr>
            <p:spPr>
              <a:xfrm>
                <a:off x="0" y="2768075"/>
                <a:ext cx="7772400" cy="2452286"/>
              </a:xfrm>
              <a:prstGeom prst="rect">
                <a:avLst/>
              </a:prstGeom>
              <a:solidFill>
                <a:sysClr val="window" lastClr="FFFFFF">
                  <a:alpha val="90000"/>
                  <a:hueOff val="0"/>
                  <a:satOff val="0"/>
                  <a:lumOff val="0"/>
                  <a:alphaOff val="0"/>
                </a:sysClr>
              </a:solidFill>
              <a:ln w="25400" cap="flat" cmpd="sng" algn="ctr">
                <a:solidFill>
                  <a:srgbClr val="00660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zh-CN" altLang="en-US"/>
              </a:p>
            </p:txBody>
          </p:sp>
          <p:sp>
            <p:nvSpPr>
              <p:cNvPr id="16" name="Rectangle 15"/>
              <p:cNvSpPr/>
              <p:nvPr/>
            </p:nvSpPr>
            <p:spPr>
              <a:xfrm>
                <a:off x="0" y="2766506"/>
                <a:ext cx="7772400" cy="15519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b="1" dirty="0" smtClean="0">
                    <a:latin typeface="仿宋" pitchFamily="49" charset="-122"/>
                    <a:ea typeface="仿宋" pitchFamily="49" charset="-122"/>
                  </a:rPr>
                  <a:t>想要快速精确得到能效分析报告，必须对数据进行优化处理</a:t>
                </a:r>
                <a:endParaRPr lang="zh-CN" altLang="en-US" sz="1800" b="1" dirty="0" smtClean="0">
                  <a:latin typeface="仿宋" pitchFamily="49" charset="-122"/>
                  <a:ea typeface="仿宋" pitchFamily="49" charset="-122"/>
                </a:endParaRPr>
              </a:p>
            </p:txBody>
          </p:sp>
        </p:grpSp>
        <p:grpSp>
          <p:nvGrpSpPr>
            <p:cNvPr id="12" name="Group 49"/>
            <p:cNvGrpSpPr/>
            <p:nvPr/>
          </p:nvGrpSpPr>
          <p:grpSpPr>
            <a:xfrm>
              <a:off x="647824" y="1281809"/>
              <a:ext cx="5656605" cy="924889"/>
              <a:chOff x="388620" y="2545107"/>
              <a:chExt cx="5656605" cy="924889"/>
            </a:xfrm>
          </p:grpSpPr>
          <p:sp>
            <p:nvSpPr>
              <p:cNvPr id="13" name="Rounded Rectangle 12"/>
              <p:cNvSpPr/>
              <p:nvPr/>
            </p:nvSpPr>
            <p:spPr>
              <a:xfrm>
                <a:off x="388620" y="2545107"/>
                <a:ext cx="5440680" cy="924889"/>
              </a:xfrm>
              <a:prstGeom prst="roundRect">
                <a:avLst/>
              </a:prstGeom>
              <a:solidFill>
                <a:srgbClr val="00B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4" name="Rounded Rectangle 6"/>
              <p:cNvSpPr/>
              <p:nvPr/>
            </p:nvSpPr>
            <p:spPr>
              <a:xfrm>
                <a:off x="647777" y="2735893"/>
                <a:ext cx="5397448" cy="39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a:latin typeface="仿宋" pitchFamily="49" charset="-122"/>
                    <a:ea typeface="仿宋" pitchFamily="49" charset="-122"/>
                  </a:rPr>
                  <a:t>数</a:t>
                </a:r>
                <a:r>
                  <a:rPr lang="zh-CN" altLang="en-US" sz="2000" b="1" dirty="0" smtClean="0">
                    <a:latin typeface="仿宋" pitchFamily="49" charset="-122"/>
                    <a:ea typeface="仿宋" pitchFamily="49" charset="-122"/>
                  </a:rPr>
                  <a:t>据优化处理</a:t>
                </a:r>
                <a:endParaRPr lang="zh-CN" altLang="en-US" sz="2000" b="1" dirty="0">
                  <a:latin typeface="仿宋" pitchFamily="49" charset="-122"/>
                  <a:ea typeface="仿宋" pitchFamily="49" charset="-122"/>
                </a:endParaRPr>
              </a:p>
            </p:txBody>
          </p:sp>
        </p:grpSp>
      </p:grpSp>
      <p:pic>
        <p:nvPicPr>
          <p:cNvPr id="17" name="Picture 16" descr="u=2744322111,4032395252&amp;fm=21&amp;gp=0.jpg"/>
          <p:cNvPicPr/>
          <p:nvPr/>
        </p:nvPicPr>
        <p:blipFill>
          <a:blip r:embed="rId5" cstate="print">
            <a:extLst>
              <a:ext uri="{28A0092B-C50C-407E-A947-70E740481C1C}">
                <a14:useLocalDpi xmlns:a14="http://schemas.microsoft.com/office/drawing/2010/main" val="0"/>
              </a:ext>
            </a:extLst>
          </a:blip>
          <a:stretch>
            <a:fillRect/>
          </a:stretch>
        </p:blipFill>
        <p:spPr>
          <a:xfrm>
            <a:off x="39915" y="2437"/>
            <a:ext cx="1137734" cy="998680"/>
          </a:xfrm>
          <a:prstGeom prst="rect">
            <a:avLst/>
          </a:prstGeom>
        </p:spPr>
      </p:pic>
      <p:sp>
        <p:nvSpPr>
          <p:cNvPr id="75" name="TextBox 74"/>
          <p:cNvSpPr txBox="1"/>
          <p:nvPr/>
        </p:nvSpPr>
        <p:spPr>
          <a:xfrm>
            <a:off x="435429" y="2558997"/>
            <a:ext cx="1360601" cy="400110"/>
          </a:xfrm>
          <a:prstGeom prst="rect">
            <a:avLst/>
          </a:prstGeom>
          <a:noFill/>
        </p:spPr>
        <p:txBody>
          <a:bodyPr wrap="square" rtlCol="0">
            <a:spAutoFit/>
          </a:bodyPr>
          <a:lstStyle/>
          <a:p>
            <a:pPr>
              <a:buNone/>
            </a:pPr>
            <a:r>
              <a:rPr lang="zh-CN" altLang="en-US" sz="2000" b="1" dirty="0" smtClean="0">
                <a:solidFill>
                  <a:srgbClr val="0000FF"/>
                </a:solidFill>
                <a:latin typeface="仿宋" pitchFamily="49" charset="-122"/>
                <a:ea typeface="仿宋" pitchFamily="49" charset="-122"/>
              </a:rPr>
              <a:t>精确计量</a:t>
            </a:r>
            <a:endParaRPr lang="zh-CN" altLang="en-US" sz="2000" b="1" dirty="0">
              <a:latin typeface="华文楷体" panose="02010600040101010101" pitchFamily="2" charset="-122"/>
              <a:ea typeface="华文楷体" panose="02010600040101010101" pitchFamily="2" charset="-122"/>
            </a:endParaRPr>
          </a:p>
        </p:txBody>
      </p:sp>
      <p:grpSp>
        <p:nvGrpSpPr>
          <p:cNvPr id="40" name="组合 5"/>
          <p:cNvGrpSpPr/>
          <p:nvPr/>
        </p:nvGrpSpPr>
        <p:grpSpPr>
          <a:xfrm>
            <a:off x="68149" y="1516889"/>
            <a:ext cx="2876518" cy="338554"/>
            <a:chOff x="2691385" y="915566"/>
            <a:chExt cx="2280863" cy="338554"/>
          </a:xfrm>
        </p:grpSpPr>
        <p:pic>
          <p:nvPicPr>
            <p:cNvPr id="41" name="Picture 5" descr="E:\00工作\EA upgrade\00宣传\PPT\图片\2\J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385" y="915566"/>
              <a:ext cx="2280863" cy="30784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3326573" y="915566"/>
              <a:ext cx="1449675" cy="338554"/>
            </a:xfrm>
            <a:prstGeom prst="rect">
              <a:avLst/>
            </a:prstGeom>
            <a:noFill/>
          </p:spPr>
          <p:txBody>
            <a:bodyPr wrap="square" rtlCol="0">
              <a:spAutoFit/>
            </a:bodyPr>
            <a:lstStyle/>
            <a:p>
              <a:r>
                <a:rPr lang="zh-CN" altLang="en-US" sz="1600" b="1" dirty="0" smtClean="0">
                  <a:solidFill>
                    <a:schemeClr val="bg1"/>
                  </a:solidFill>
                  <a:latin typeface="微软雅黑" pitchFamily="34" charset="-122"/>
                  <a:ea typeface="微软雅黑" pitchFamily="34" charset="-122"/>
                </a:rPr>
                <a:t>异常数据处理</a:t>
              </a:r>
              <a:endParaRPr lang="zh-CN" altLang="en-US" sz="1600" b="1" dirty="0">
                <a:solidFill>
                  <a:schemeClr val="bg1"/>
                </a:solidFill>
                <a:latin typeface="微软雅黑" pitchFamily="34" charset="-122"/>
                <a:ea typeface="微软雅黑" pitchFamily="34" charset="-122"/>
              </a:endParaRPr>
            </a:p>
          </p:txBody>
        </p:sp>
      </p:grpSp>
      <p:sp>
        <p:nvSpPr>
          <p:cNvPr id="44" name="TextBox 43"/>
          <p:cNvSpPr txBox="1"/>
          <p:nvPr/>
        </p:nvSpPr>
        <p:spPr>
          <a:xfrm>
            <a:off x="547555" y="3038120"/>
            <a:ext cx="1360601" cy="400110"/>
          </a:xfrm>
          <a:prstGeom prst="rect">
            <a:avLst/>
          </a:prstGeom>
          <a:noFill/>
        </p:spPr>
        <p:txBody>
          <a:bodyPr wrap="square" rtlCol="0">
            <a:spAutoFit/>
          </a:bodyPr>
          <a:lstStyle/>
          <a:p>
            <a:pPr>
              <a:buNone/>
            </a:pPr>
            <a:r>
              <a:rPr lang="zh-CN" altLang="en-US" sz="2000" b="1" dirty="0" smtClean="0">
                <a:solidFill>
                  <a:srgbClr val="0000FF"/>
                </a:solidFill>
                <a:latin typeface="仿宋" pitchFamily="49" charset="-122"/>
                <a:ea typeface="仿宋" pitchFamily="49" charset="-122"/>
              </a:rPr>
              <a:t>安全可靠</a:t>
            </a:r>
            <a:endParaRPr lang="zh-CN" altLang="en-US" sz="2000" b="1" dirty="0">
              <a:latin typeface="华文楷体" panose="02010600040101010101" pitchFamily="2" charset="-122"/>
              <a:ea typeface="华文楷体" panose="02010600040101010101" pitchFamily="2" charset="-122"/>
            </a:endParaRPr>
          </a:p>
        </p:txBody>
      </p:sp>
      <p:sp>
        <p:nvSpPr>
          <p:cNvPr id="45" name="TextBox 44"/>
          <p:cNvSpPr txBox="1"/>
          <p:nvPr/>
        </p:nvSpPr>
        <p:spPr>
          <a:xfrm>
            <a:off x="459603" y="3517567"/>
            <a:ext cx="1360601" cy="400110"/>
          </a:xfrm>
          <a:prstGeom prst="rect">
            <a:avLst/>
          </a:prstGeom>
          <a:noFill/>
          <a:effectLst>
            <a:outerShdw blurRad="50800" dist="50800" dir="5400000" algn="ctr" rotWithShape="0">
              <a:srgbClr val="0070C0"/>
            </a:outerShdw>
          </a:effectLst>
        </p:spPr>
        <p:txBody>
          <a:bodyPr wrap="square" rtlCol="0">
            <a:spAutoFit/>
          </a:bodyPr>
          <a:lstStyle/>
          <a:p>
            <a:pPr>
              <a:buNone/>
            </a:pPr>
            <a:r>
              <a:rPr lang="zh-CN" altLang="en-US" sz="2000" b="1" dirty="0" smtClean="0">
                <a:solidFill>
                  <a:srgbClr val="0000FF"/>
                </a:solidFill>
                <a:latin typeface="仿宋" pitchFamily="49" charset="-122"/>
                <a:ea typeface="仿宋" pitchFamily="49" charset="-122"/>
              </a:rPr>
              <a:t>校核验证</a:t>
            </a:r>
            <a:endParaRPr lang="zh-CN" altLang="en-US" sz="2000" b="1" dirty="0">
              <a:latin typeface="华文楷体" panose="02010600040101010101" pitchFamily="2" charset="-122"/>
              <a:ea typeface="华文楷体" panose="02010600040101010101" pitchFamily="2" charset="-122"/>
            </a:endParaRP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6869" y="1734347"/>
            <a:ext cx="3491091" cy="4369325"/>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52" y="4569413"/>
            <a:ext cx="4086225" cy="1619250"/>
          </a:xfrm>
          <a:prstGeom prst="rect">
            <a:avLst/>
          </a:prstGeom>
        </p:spPr>
      </p:pic>
      <p:pic>
        <p:nvPicPr>
          <p:cNvPr id="29" name="Picture 15" descr="analytics, database, firewall, server, storage icon"/>
          <p:cNvPicPr>
            <a:picLocks noChangeAspect="1" noChangeArrowheads="1"/>
          </p:cNvPicPr>
          <p:nvPr/>
        </p:nvPicPr>
        <p:blipFill>
          <a:blip r:embed="rId9" cstate="print"/>
          <a:srcRect/>
          <a:stretch>
            <a:fillRect/>
          </a:stretch>
        </p:blipFill>
        <p:spPr bwMode="auto">
          <a:xfrm>
            <a:off x="4039207" y="5493688"/>
            <a:ext cx="761794" cy="762030"/>
          </a:xfrm>
          <a:prstGeom prst="rect">
            <a:avLst/>
          </a:prstGeom>
          <a:noFill/>
          <a:ln w="9525">
            <a:noFill/>
            <a:miter lim="800000"/>
            <a:headEnd/>
            <a:tailEnd/>
          </a:ln>
        </p:spPr>
      </p:pic>
      <p:grpSp>
        <p:nvGrpSpPr>
          <p:cNvPr id="39" name="组合 79"/>
          <p:cNvGrpSpPr/>
          <p:nvPr/>
        </p:nvGrpSpPr>
        <p:grpSpPr>
          <a:xfrm>
            <a:off x="4169977" y="4751129"/>
            <a:ext cx="2207963" cy="363752"/>
            <a:chOff x="4600320" y="4224222"/>
            <a:chExt cx="4680810" cy="363752"/>
          </a:xfrm>
        </p:grpSpPr>
        <p:pic>
          <p:nvPicPr>
            <p:cNvPr id="46" name="Picture 2" descr="E:\00工作\EA upgrade\00宣传\PPT\图片\2\CB1-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0320" y="4227934"/>
              <a:ext cx="4680810" cy="36004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042200" y="4224222"/>
              <a:ext cx="3871360" cy="338554"/>
            </a:xfrm>
            <a:prstGeom prst="rect">
              <a:avLst/>
            </a:prstGeom>
            <a:noFill/>
          </p:spPr>
          <p:txBody>
            <a:bodyPr wrap="none" rtlCol="0">
              <a:spAutoFit/>
            </a:bodyPr>
            <a:lstStyle/>
            <a:p>
              <a:r>
                <a:rPr lang="zh-CN" altLang="en-US" sz="1600" b="1" dirty="0" smtClean="0">
                  <a:solidFill>
                    <a:schemeClr val="accent2"/>
                  </a:solidFill>
                  <a:latin typeface="华文楷体" panose="02010600040101010101" pitchFamily="2" charset="-122"/>
                  <a:ea typeface="华文楷体" panose="02010600040101010101" pitchFamily="2" charset="-122"/>
                </a:rPr>
                <a:t>后台的忙碌只为</a:t>
              </a:r>
              <a:r>
                <a:rPr lang="zh-CN" altLang="en-US" sz="1600" b="1" dirty="0" smtClean="0">
                  <a:solidFill>
                    <a:srgbClr val="7030A0"/>
                  </a:solidFill>
                  <a:latin typeface="华文楷体" panose="02010600040101010101" pitchFamily="2" charset="-122"/>
                  <a:ea typeface="华文楷体" panose="02010600040101010101" pitchFamily="2" charset="-122"/>
                </a:rPr>
                <a:t>：</a:t>
              </a:r>
              <a:endParaRPr lang="zh-CN" altLang="en-US" sz="1600" b="1" dirty="0">
                <a:solidFill>
                  <a:srgbClr val="7030A0"/>
                </a:solidFill>
                <a:latin typeface="华文楷体" panose="02010600040101010101" pitchFamily="2" charset="-122"/>
                <a:ea typeface="华文楷体" panose="02010600040101010101" pitchFamily="2" charset="-122"/>
              </a:endParaRPr>
            </a:p>
          </p:txBody>
        </p:sp>
      </p:grpSp>
      <p:pic>
        <p:nvPicPr>
          <p:cNvPr id="48" name="Picture 47"/>
          <p:cNvPicPr/>
          <p:nvPr/>
        </p:nvPicPr>
        <p:blipFill>
          <a:blip r:embed="rId11" cstate="print">
            <a:extLst>
              <a:ext uri="{28A0092B-C50C-407E-A947-70E740481C1C}">
                <a14:useLocalDpi xmlns:a14="http://schemas.microsoft.com/office/drawing/2010/main" val="0"/>
              </a:ext>
            </a:extLst>
          </a:blip>
          <a:stretch>
            <a:fillRect/>
          </a:stretch>
        </p:blipFill>
        <p:spPr>
          <a:xfrm>
            <a:off x="1867566" y="2779124"/>
            <a:ext cx="3929386" cy="1692631"/>
          </a:xfrm>
          <a:prstGeom prst="rect">
            <a:avLst/>
          </a:prstGeom>
          <a:effectLst>
            <a:outerShdw blurRad="50800" dist="63500" dir="5400000" algn="ctr" rotWithShape="0">
              <a:srgbClr val="0070C0"/>
            </a:outerShdw>
          </a:effectLst>
          <a:scene3d>
            <a:camera prst="orthographicFront">
              <a:rot lat="2400000" lon="1200000" rev="0"/>
            </a:camera>
            <a:lightRig rig="threePt" dir="t">
              <a:rot lat="0" lon="0" rev="6000000"/>
            </a:lightRig>
          </a:scene3d>
          <a:sp3d extrusionH="6350" prstMaterial="metal">
            <a:bevelT w="57150" h="127000"/>
            <a:bevelB w="0"/>
          </a:sp3d>
        </p:spPr>
      </p:pic>
      <p:pic>
        <p:nvPicPr>
          <p:cNvPr id="50" name="Picture 49"/>
          <p:cNvPicPr/>
          <p:nvPr/>
        </p:nvPicPr>
        <p:blipFill>
          <a:blip r:embed="rId12" cstate="print">
            <a:extLst>
              <a:ext uri="{28A0092B-C50C-407E-A947-70E740481C1C}">
                <a14:useLocalDpi xmlns:a14="http://schemas.microsoft.com/office/drawing/2010/main" val="0"/>
              </a:ext>
            </a:extLst>
          </a:blip>
          <a:stretch>
            <a:fillRect/>
          </a:stretch>
        </p:blipFill>
        <p:spPr>
          <a:xfrm>
            <a:off x="3214687" y="2315416"/>
            <a:ext cx="3965771" cy="1830585"/>
          </a:xfrm>
          <a:prstGeom prst="rect">
            <a:avLst/>
          </a:prstGeom>
          <a:effectLst>
            <a:outerShdw blurRad="50800" dist="63500" dir="5400000" algn="ctr" rotWithShape="0">
              <a:srgbClr val="0070C0"/>
            </a:outerShdw>
          </a:effectLst>
          <a:scene3d>
            <a:camera prst="orthographicFront">
              <a:rot lat="2400000" lon="1200000" rev="0"/>
            </a:camera>
            <a:lightRig rig="threePt" dir="t">
              <a:rot lat="0" lon="0" rev="6000000"/>
            </a:lightRig>
          </a:scene3d>
          <a:sp3d extrusionH="6350" prstMaterial="metal">
            <a:bevelT w="57150" h="127000"/>
            <a:bevelB w="0"/>
          </a:sp3d>
        </p:spPr>
      </p:pic>
      <p:pic>
        <p:nvPicPr>
          <p:cNvPr id="49" name="Picture 48"/>
          <p:cNvPicPr/>
          <p:nvPr/>
        </p:nvPicPr>
        <p:blipFill>
          <a:blip r:embed="rId13" cstate="print">
            <a:extLst>
              <a:ext uri="{28A0092B-C50C-407E-A947-70E740481C1C}">
                <a14:useLocalDpi xmlns:a14="http://schemas.microsoft.com/office/drawing/2010/main" val="0"/>
              </a:ext>
            </a:extLst>
          </a:blip>
          <a:stretch>
            <a:fillRect/>
          </a:stretch>
        </p:blipFill>
        <p:spPr>
          <a:xfrm>
            <a:off x="4549856" y="1666477"/>
            <a:ext cx="3924756" cy="1779285"/>
          </a:xfrm>
          <a:prstGeom prst="rect">
            <a:avLst/>
          </a:prstGeom>
          <a:effectLst>
            <a:outerShdw blurRad="50800" dist="63500" dir="5400000" algn="ctr" rotWithShape="0">
              <a:srgbClr val="0070C0"/>
            </a:outerShdw>
          </a:effectLst>
          <a:scene3d>
            <a:camera prst="orthographicFront">
              <a:rot lat="2400000" lon="1200000" rev="0"/>
            </a:camera>
            <a:lightRig rig="threePt" dir="t">
              <a:rot lat="0" lon="0" rev="6000000"/>
            </a:lightRig>
          </a:scene3d>
          <a:sp3d extrusionH="6350" prstMaterial="metal">
            <a:bevelT w="57150" h="127000"/>
            <a:bevelB w="0"/>
          </a:sp3d>
        </p:spPr>
      </p:pic>
      <p:grpSp>
        <p:nvGrpSpPr>
          <p:cNvPr id="52" name="组合 79"/>
          <p:cNvGrpSpPr/>
          <p:nvPr/>
        </p:nvGrpSpPr>
        <p:grpSpPr>
          <a:xfrm>
            <a:off x="5346877" y="5249349"/>
            <a:ext cx="3368858" cy="363752"/>
            <a:chOff x="4600320" y="4224222"/>
            <a:chExt cx="4748223" cy="363752"/>
          </a:xfrm>
        </p:grpSpPr>
        <p:pic>
          <p:nvPicPr>
            <p:cNvPr id="53" name="Picture 2" descr="E:\00工作\EA upgrade\00宣传\PPT\图片\2\CB1-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0320" y="4227934"/>
              <a:ext cx="4680810" cy="36004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042200" y="4224222"/>
              <a:ext cx="4306343" cy="338554"/>
            </a:xfrm>
            <a:prstGeom prst="rect">
              <a:avLst/>
            </a:prstGeom>
            <a:noFill/>
          </p:spPr>
          <p:txBody>
            <a:bodyPr wrap="none" rtlCol="0">
              <a:spAutoFit/>
            </a:bodyPr>
            <a:lstStyle/>
            <a:p>
              <a:r>
                <a:rPr lang="zh-CN" altLang="en-US" sz="1600" b="1" dirty="0" smtClean="0">
                  <a:solidFill>
                    <a:srgbClr val="7030A0"/>
                  </a:solidFill>
                  <a:latin typeface="华文楷体" panose="02010600040101010101" pitchFamily="2" charset="-122"/>
                  <a:ea typeface="华文楷体" panose="02010600040101010101" pitchFamily="2" charset="-122"/>
                </a:rPr>
                <a:t>精准可靠的能效报告</a:t>
              </a:r>
              <a:endParaRPr lang="zh-CN" altLang="en-US" sz="1600" b="1" dirty="0">
                <a:solidFill>
                  <a:srgbClr val="7030A0"/>
                </a:solidFill>
                <a:latin typeface="华文楷体" panose="02010600040101010101" pitchFamily="2" charset="-122"/>
                <a:ea typeface="华文楷体" panose="02010600040101010101" pitchFamily="2" charset="-122"/>
              </a:endParaRPr>
            </a:p>
          </p:txBody>
        </p:sp>
      </p:grpSp>
      <p:grpSp>
        <p:nvGrpSpPr>
          <p:cNvPr id="55" name="组合 79"/>
          <p:cNvGrpSpPr/>
          <p:nvPr/>
        </p:nvGrpSpPr>
        <p:grpSpPr>
          <a:xfrm>
            <a:off x="5320703" y="5730853"/>
            <a:ext cx="3308337" cy="363752"/>
            <a:chOff x="4600320" y="4224222"/>
            <a:chExt cx="4680810" cy="363752"/>
          </a:xfrm>
        </p:grpSpPr>
        <p:pic>
          <p:nvPicPr>
            <p:cNvPr id="56" name="Picture 2" descr="E:\00工作\EA upgrade\00宣传\PPT\图片\2\CB1-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0320" y="4227934"/>
              <a:ext cx="4680810" cy="3600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5042200" y="4224222"/>
              <a:ext cx="2874026" cy="338554"/>
            </a:xfrm>
            <a:prstGeom prst="rect">
              <a:avLst/>
            </a:prstGeom>
            <a:noFill/>
          </p:spPr>
          <p:txBody>
            <a:bodyPr wrap="none" rtlCol="0">
              <a:spAutoFit/>
            </a:bodyPr>
            <a:lstStyle/>
            <a:p>
              <a:r>
                <a:rPr lang="zh-CN" altLang="en-US" sz="1600" b="1" dirty="0" smtClean="0">
                  <a:solidFill>
                    <a:srgbClr val="7030A0"/>
                  </a:solidFill>
                  <a:latin typeface="华文楷体" panose="02010600040101010101" pitchFamily="2" charset="-122"/>
                  <a:ea typeface="华文楷体" panose="02010600040101010101" pitchFamily="2" charset="-122"/>
                </a:rPr>
                <a:t>前端用户的操作体验</a:t>
              </a:r>
              <a:endParaRPr lang="zh-CN" altLang="en-US" sz="1600" b="1" dirty="0">
                <a:solidFill>
                  <a:srgbClr val="7030A0"/>
                </a:solidFill>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658424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right)">
                                      <p:cBhvr>
                                        <p:cTn id="8" dur="500"/>
                                        <p:tgtEl>
                                          <p:spTgt spid="40"/>
                                        </p:tgtEl>
                                      </p:cBhvr>
                                    </p:animEffect>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750"/>
                                        <p:tgtEl>
                                          <p:spTgt spid="51"/>
                                        </p:tgtEl>
                                      </p:cBhvr>
                                    </p:animEffect>
                                  </p:childTnLst>
                                </p:cTn>
                              </p:par>
                            </p:childTnLst>
                          </p:cTn>
                        </p:par>
                        <p:par>
                          <p:cTn id="13" fill="hold">
                            <p:stCondLst>
                              <p:cond delay="1250"/>
                            </p:stCondLst>
                            <p:childTnLst>
                              <p:par>
                                <p:cTn id="14" presetID="1" presetClass="entr" presetSubtype="0" fill="hold" grpId="0" nodeType="afterEffect">
                                  <p:stCondLst>
                                    <p:cond delay="500"/>
                                  </p:stCondLst>
                                  <p:childTnLst>
                                    <p:set>
                                      <p:cBhvr>
                                        <p:cTn id="15" dur="1" fill="hold">
                                          <p:stCondLst>
                                            <p:cond delay="0"/>
                                          </p:stCondLst>
                                        </p:cTn>
                                        <p:tgtEl>
                                          <p:spTgt spid="75"/>
                                        </p:tgtEl>
                                        <p:attrNameLst>
                                          <p:attrName>style.visibility</p:attrName>
                                        </p:attrNameLst>
                                      </p:cBhvr>
                                      <p:to>
                                        <p:strVal val="visible"/>
                                      </p:to>
                                    </p:set>
                                  </p:childTnLst>
                                </p:cTn>
                              </p:par>
                            </p:childTnLst>
                          </p:cTn>
                        </p:par>
                        <p:par>
                          <p:cTn id="16" fill="hold">
                            <p:stCondLst>
                              <p:cond delay="1750"/>
                            </p:stCondLst>
                            <p:childTnLst>
                              <p:par>
                                <p:cTn id="17" presetID="1" presetClass="entr" presetSubtype="0" fill="hold" grpId="0" nodeType="afterEffect">
                                  <p:stCondLst>
                                    <p:cond delay="500"/>
                                  </p:stCondLst>
                                  <p:childTnLst>
                                    <p:set>
                                      <p:cBhvr>
                                        <p:cTn id="18" dur="1" fill="hold">
                                          <p:stCondLst>
                                            <p:cond delay="0"/>
                                          </p:stCondLst>
                                        </p:cTn>
                                        <p:tgtEl>
                                          <p:spTgt spid="44"/>
                                        </p:tgtEl>
                                        <p:attrNameLst>
                                          <p:attrName>style.visibility</p:attrName>
                                        </p:attrNameLst>
                                      </p:cBhvr>
                                      <p:to>
                                        <p:strVal val="visible"/>
                                      </p:to>
                                    </p:set>
                                  </p:childTnLst>
                                </p:cTn>
                              </p:par>
                            </p:childTnLst>
                          </p:cTn>
                        </p:par>
                        <p:par>
                          <p:cTn id="19" fill="hold">
                            <p:stCondLst>
                              <p:cond delay="2250"/>
                            </p:stCondLst>
                            <p:childTnLst>
                              <p:par>
                                <p:cTn id="20" presetID="1" presetClass="entr" presetSubtype="0" fill="hold" grpId="0" nodeType="afterEffect">
                                  <p:stCondLst>
                                    <p:cond delay="50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par>
                                <p:cTn id="38" presetID="22" presetClass="entr" presetSubtype="8"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left)">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1000" fill="hold"/>
                                        <p:tgtEl>
                                          <p:spTgt spid="27"/>
                                        </p:tgtEl>
                                        <p:attrNameLst>
                                          <p:attrName>ppt_w</p:attrName>
                                        </p:attrNameLst>
                                      </p:cBhvr>
                                      <p:tavLst>
                                        <p:tav tm="0">
                                          <p:val>
                                            <p:strVal val="#ppt_w*0.70"/>
                                          </p:val>
                                        </p:tav>
                                        <p:tav tm="100000">
                                          <p:val>
                                            <p:strVal val="#ppt_w"/>
                                          </p:val>
                                        </p:tav>
                                      </p:tavLst>
                                    </p:anim>
                                    <p:anim calcmode="lin" valueType="num">
                                      <p:cBhvr>
                                        <p:cTn id="46" dur="1000" fill="hold"/>
                                        <p:tgtEl>
                                          <p:spTgt spid="27"/>
                                        </p:tgtEl>
                                        <p:attrNameLst>
                                          <p:attrName>ppt_h</p:attrName>
                                        </p:attrNameLst>
                                      </p:cBhvr>
                                      <p:tavLst>
                                        <p:tav tm="0">
                                          <p:val>
                                            <p:strVal val="#ppt_h"/>
                                          </p:val>
                                        </p:tav>
                                        <p:tav tm="100000">
                                          <p:val>
                                            <p:strVal val="#ppt_h"/>
                                          </p:val>
                                        </p:tav>
                                      </p:tavLst>
                                    </p:anim>
                                    <p:animEffect transition="in" filter="fade">
                                      <p:cBhvr>
                                        <p:cTn id="47" dur="1000"/>
                                        <p:tgtEl>
                                          <p:spTgt spid="27"/>
                                        </p:tgtEl>
                                      </p:cBhvr>
                                    </p:animEffect>
                                  </p:childTnLst>
                                </p:cTn>
                              </p:par>
                              <p:par>
                                <p:cTn id="48" presetID="17" presetClass="entr" presetSubtype="10" fill="hold" nodeType="withEffect">
                                  <p:stCondLst>
                                    <p:cond delay="50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strVal val="#ppt_h"/>
                                          </p:val>
                                        </p:tav>
                                        <p:tav tm="100000">
                                          <p:val>
                                            <p:strVal val="#ppt_h"/>
                                          </p:val>
                                        </p:tav>
                                      </p:tavLst>
                                    </p:anim>
                                  </p:childTnLst>
                                </p:cTn>
                              </p:par>
                            </p:childTnLst>
                          </p:cTn>
                        </p:par>
                        <p:par>
                          <p:cTn id="52" fill="hold">
                            <p:stCondLst>
                              <p:cond delay="1000"/>
                            </p:stCondLst>
                            <p:childTnLst>
                              <p:par>
                                <p:cTn id="53" presetID="17" presetClass="entr" presetSubtype="10" fill="hold" nodeType="afterEffect">
                                  <p:stCondLst>
                                    <p:cond delay="50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strVal val="#ppt_h"/>
                                          </p:val>
                                        </p:tav>
                                        <p:tav tm="100000">
                                          <p:val>
                                            <p:strVal val="#ppt_h"/>
                                          </p:val>
                                        </p:tav>
                                      </p:tavLst>
                                    </p:anim>
                                  </p:childTnLst>
                                </p:cTn>
                              </p:par>
                            </p:childTnLst>
                          </p:cTn>
                        </p:par>
                        <p:par>
                          <p:cTn id="57" fill="hold">
                            <p:stCondLst>
                              <p:cond delay="2000"/>
                            </p:stCondLst>
                            <p:childTnLst>
                              <p:par>
                                <p:cTn id="58" presetID="17" presetClass="entr" presetSubtype="10" fill="hold" nodeType="afterEffect">
                                  <p:stCondLst>
                                    <p:cond delay="5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强大的多功能报表</a:t>
            </a:r>
            <a:endParaRPr lang="zh-CN" altLang="en-US" sz="2000" b="1" dirty="0">
              <a:latin typeface="华文楷体" panose="02010600040101010101" pitchFamily="2" charset="-122"/>
              <a:ea typeface="华文楷体" panose="02010600040101010101" pitchFamily="2" charset="-122"/>
            </a:endParaRPr>
          </a:p>
        </p:txBody>
      </p:sp>
      <p:sp>
        <p:nvSpPr>
          <p:cNvPr id="36" name="AutoShape 20"/>
          <p:cNvSpPr>
            <a:spLocks noChangeArrowheads="1"/>
          </p:cNvSpPr>
          <p:nvPr/>
        </p:nvSpPr>
        <p:spPr bwMode="auto">
          <a:xfrm rot="3844516">
            <a:off x="1772885" y="5716250"/>
            <a:ext cx="270543" cy="110065"/>
          </a:xfrm>
          <a:prstGeom prst="leftArrow">
            <a:avLst>
              <a:gd name="adj1" fmla="val 31028"/>
              <a:gd name="adj2" fmla="val 114873"/>
            </a:avLst>
          </a:prstGeom>
          <a:solidFill>
            <a:schemeClr val="bg1"/>
          </a:solidFill>
          <a:ln w="9525">
            <a:solidFill>
              <a:schemeClr val="tx1"/>
            </a:solidFill>
            <a:miter lim="800000"/>
            <a:headEnd/>
            <a:tailEnd/>
          </a:ln>
          <a:effectLst/>
        </p:spPr>
        <p:txBody>
          <a:bodyPr wrap="none" anchor="ctr"/>
          <a:lstStyle/>
          <a:p>
            <a:endParaRPr lang="en-US"/>
          </a:p>
        </p:txBody>
      </p:sp>
      <p:grpSp>
        <p:nvGrpSpPr>
          <p:cNvPr id="38" name="Group 13"/>
          <p:cNvGrpSpPr/>
          <p:nvPr/>
        </p:nvGrpSpPr>
        <p:grpSpPr>
          <a:xfrm>
            <a:off x="3592634" y="276263"/>
            <a:ext cx="8098623" cy="1094255"/>
            <a:chOff x="259204" y="1126957"/>
            <a:chExt cx="7772400" cy="2359271"/>
          </a:xfrm>
        </p:grpSpPr>
        <p:grpSp>
          <p:nvGrpSpPr>
            <p:cNvPr id="39" name="Group 48"/>
            <p:cNvGrpSpPr/>
            <p:nvPr/>
          </p:nvGrpSpPr>
          <p:grpSpPr>
            <a:xfrm>
              <a:off x="259204" y="1503208"/>
              <a:ext cx="7772400" cy="1983020"/>
              <a:chOff x="0" y="2766506"/>
              <a:chExt cx="7772400" cy="1983020"/>
            </a:xfrm>
          </p:grpSpPr>
          <p:sp>
            <p:nvSpPr>
              <p:cNvPr id="49" name="Rectangle 48"/>
              <p:cNvSpPr/>
              <p:nvPr/>
            </p:nvSpPr>
            <p:spPr>
              <a:xfrm>
                <a:off x="0" y="2766506"/>
                <a:ext cx="7772400" cy="1800656"/>
              </a:xfrm>
              <a:prstGeom prst="rect">
                <a:avLst/>
              </a:prstGeom>
              <a:solidFill>
                <a:sysClr val="window" lastClr="FFFFFF">
                  <a:alpha val="90000"/>
                  <a:hueOff val="0"/>
                  <a:satOff val="0"/>
                  <a:lumOff val="0"/>
                  <a:alphaOff val="0"/>
                </a:sysClr>
              </a:solidFill>
              <a:ln w="25400" cap="flat" cmpd="sng" algn="ctr">
                <a:solidFill>
                  <a:srgbClr val="00B0F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0" name="Rectangle 49"/>
              <p:cNvSpPr/>
              <p:nvPr/>
            </p:nvSpPr>
            <p:spPr>
              <a:xfrm>
                <a:off x="0" y="2766506"/>
                <a:ext cx="7772400" cy="19830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sz="1800" b="1" dirty="0" smtClean="0">
                    <a:latin typeface="仿宋" pitchFamily="49" charset="-122"/>
                    <a:ea typeface="仿宋" pitchFamily="49" charset="-122"/>
                  </a:rPr>
                  <a:t>一次执行即可得到多种报表，全方位多角度分析，您所看到的将不再是一个面，而是一个多面体；</a:t>
                </a:r>
                <a:endParaRPr lang="en-US" sz="1800" kern="1200" dirty="0" smtClean="0">
                  <a:solidFill>
                    <a:sysClr val="windowText" lastClr="000000">
                      <a:hueOff val="0"/>
                      <a:satOff val="0"/>
                      <a:lumOff val="0"/>
                      <a:alphaOff val="0"/>
                    </a:sysClr>
                  </a:solidFill>
                  <a:latin typeface="仿宋" pitchFamily="49" charset="-122"/>
                  <a:ea typeface="仿宋" pitchFamily="49" charset="-122"/>
                </a:endParaRPr>
              </a:p>
            </p:txBody>
          </p:sp>
        </p:grpSp>
        <p:grpSp>
          <p:nvGrpSpPr>
            <p:cNvPr id="46" name="Group 49"/>
            <p:cNvGrpSpPr/>
            <p:nvPr/>
          </p:nvGrpSpPr>
          <p:grpSpPr>
            <a:xfrm>
              <a:off x="626209" y="1126957"/>
              <a:ext cx="5440680" cy="752498"/>
              <a:chOff x="367005" y="2390255"/>
              <a:chExt cx="5440680" cy="752498"/>
            </a:xfrm>
          </p:grpSpPr>
          <p:sp>
            <p:nvSpPr>
              <p:cNvPr id="47" name="Rounded Rectangle 46"/>
              <p:cNvSpPr/>
              <p:nvPr/>
            </p:nvSpPr>
            <p:spPr>
              <a:xfrm>
                <a:off x="367005" y="2390255"/>
                <a:ext cx="5440680" cy="752498"/>
              </a:xfrm>
              <a:prstGeom prst="roundRect">
                <a:avLst/>
              </a:prstGeom>
              <a:solidFill>
                <a:srgbClr val="0070C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48" name="Rounded Rectangle 6"/>
              <p:cNvSpPr/>
              <p:nvPr/>
            </p:nvSpPr>
            <p:spPr>
              <a:xfrm>
                <a:off x="410236" y="2566723"/>
                <a:ext cx="539744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smtClean="0">
                    <a:latin typeface="仿宋" pitchFamily="49" charset="-122"/>
                    <a:ea typeface="仿宋" pitchFamily="49" charset="-122"/>
                  </a:rPr>
                  <a:t>强大的多功能报表</a:t>
                </a:r>
                <a:endParaRPr lang="zh-CN" altLang="en-US" sz="2000" b="1" dirty="0">
                  <a:latin typeface="仿宋" pitchFamily="49" charset="-122"/>
                  <a:ea typeface="仿宋" pitchFamily="49" charset="-122"/>
                </a:endParaRPr>
              </a:p>
            </p:txBody>
          </p:sp>
        </p:grpSp>
      </p:grpSp>
      <p:pic>
        <p:nvPicPr>
          <p:cNvPr id="51" name="Picture 2"/>
          <p:cNvPicPr>
            <a:picLocks noChangeAspect="1" noChangeArrowheads="1"/>
          </p:cNvPicPr>
          <p:nvPr/>
        </p:nvPicPr>
        <p:blipFill>
          <a:blip r:embed="rId5" cstate="print"/>
          <a:srcRect/>
          <a:stretch>
            <a:fillRect/>
          </a:stretch>
        </p:blipFill>
        <p:spPr bwMode="auto">
          <a:xfrm>
            <a:off x="7110" y="8591"/>
            <a:ext cx="1170539" cy="804744"/>
          </a:xfrm>
          <a:prstGeom prst="rect">
            <a:avLst/>
          </a:prstGeom>
          <a:noFill/>
          <a:ln w="9525">
            <a:noFill/>
            <a:miter lim="800000"/>
            <a:headEnd/>
            <a:tailEnd/>
          </a:ln>
          <a:effectLst/>
        </p:spPr>
      </p:pic>
      <p:pic>
        <p:nvPicPr>
          <p:cNvPr id="10" name="Picture 9"/>
          <p:cNvPicPr>
            <a:picLocks noChangeAspect="1"/>
          </p:cNvPicPr>
          <p:nvPr/>
        </p:nvPicPr>
        <p:blipFill>
          <a:blip r:embed="rId6"/>
          <a:stretch>
            <a:fillRect/>
          </a:stretch>
        </p:blipFill>
        <p:spPr>
          <a:xfrm>
            <a:off x="2511424" y="1303803"/>
            <a:ext cx="9553575" cy="4800600"/>
          </a:xfrm>
          <a:prstGeom prst="rect">
            <a:avLst/>
          </a:prstGeom>
          <a:effectLst>
            <a:outerShdw blurRad="50800" dist="25400" dir="5400000" algn="ctr" rotWithShape="0">
              <a:srgbClr val="0070C0"/>
            </a:outerShdw>
          </a:effectLst>
        </p:spPr>
      </p:pic>
      <p:pic>
        <p:nvPicPr>
          <p:cNvPr id="18" name="Picture 17"/>
          <p:cNvPicPr>
            <a:picLocks noChangeAspect="1"/>
          </p:cNvPicPr>
          <p:nvPr/>
        </p:nvPicPr>
        <p:blipFill>
          <a:blip r:embed="rId7"/>
          <a:stretch>
            <a:fillRect/>
          </a:stretch>
        </p:blipFill>
        <p:spPr>
          <a:xfrm>
            <a:off x="2511424" y="1351563"/>
            <a:ext cx="9582150" cy="4800600"/>
          </a:xfrm>
          <a:prstGeom prst="rect">
            <a:avLst/>
          </a:prstGeom>
          <a:effectLst>
            <a:outerShdw blurRad="50800" dist="25400" dir="5400000" algn="ctr" rotWithShape="0">
              <a:srgbClr val="0070C0"/>
            </a:outerShdw>
          </a:effectLst>
        </p:spPr>
      </p:pic>
      <p:pic>
        <p:nvPicPr>
          <p:cNvPr id="19" name="Picture 18"/>
          <p:cNvPicPr>
            <a:picLocks noChangeAspect="1"/>
          </p:cNvPicPr>
          <p:nvPr/>
        </p:nvPicPr>
        <p:blipFill>
          <a:blip r:embed="rId8"/>
          <a:stretch>
            <a:fillRect/>
          </a:stretch>
        </p:blipFill>
        <p:spPr>
          <a:xfrm>
            <a:off x="2511424" y="1318158"/>
            <a:ext cx="9572625" cy="4810125"/>
          </a:xfrm>
          <a:prstGeom prst="rect">
            <a:avLst/>
          </a:prstGeom>
          <a:effectLst>
            <a:outerShdw blurRad="50800" dist="25400" dir="5400000" algn="ctr" rotWithShape="0">
              <a:srgbClr val="0070C0"/>
            </a:outerShdw>
          </a:effectLst>
        </p:spPr>
      </p:pic>
      <p:pic>
        <p:nvPicPr>
          <p:cNvPr id="21" name="Picture 20"/>
          <p:cNvPicPr>
            <a:picLocks noChangeAspect="1"/>
          </p:cNvPicPr>
          <p:nvPr/>
        </p:nvPicPr>
        <p:blipFill>
          <a:blip r:embed="rId9"/>
          <a:stretch>
            <a:fillRect/>
          </a:stretch>
        </p:blipFill>
        <p:spPr>
          <a:xfrm>
            <a:off x="2530474" y="1326405"/>
            <a:ext cx="9563100" cy="4800600"/>
          </a:xfrm>
          <a:prstGeom prst="rect">
            <a:avLst/>
          </a:prstGeom>
          <a:effectLst>
            <a:outerShdw blurRad="50800" dist="25400" dir="5400000" algn="ctr" rotWithShape="0">
              <a:srgbClr val="0070C0"/>
            </a:outerShdw>
          </a:effectLst>
        </p:spPr>
      </p:pic>
      <p:pic>
        <p:nvPicPr>
          <p:cNvPr id="22" name="Picture 21"/>
          <p:cNvPicPr>
            <a:picLocks noChangeAspect="1"/>
          </p:cNvPicPr>
          <p:nvPr/>
        </p:nvPicPr>
        <p:blipFill>
          <a:blip r:embed="rId10"/>
          <a:stretch>
            <a:fillRect/>
          </a:stretch>
        </p:blipFill>
        <p:spPr>
          <a:xfrm>
            <a:off x="2530474" y="1367196"/>
            <a:ext cx="9572625" cy="4810125"/>
          </a:xfrm>
          <a:prstGeom prst="rect">
            <a:avLst/>
          </a:prstGeom>
          <a:effectLst>
            <a:outerShdw blurRad="50800" dist="25400" dir="5400000" algn="ctr" rotWithShape="0">
              <a:srgbClr val="0070C0"/>
            </a:outerShdw>
          </a:effectLst>
        </p:spPr>
      </p:pic>
      <p:pic>
        <p:nvPicPr>
          <p:cNvPr id="23" name="Picture 22"/>
          <p:cNvPicPr>
            <a:picLocks noChangeAspect="1"/>
          </p:cNvPicPr>
          <p:nvPr/>
        </p:nvPicPr>
        <p:blipFill>
          <a:blip r:embed="rId11"/>
          <a:stretch>
            <a:fillRect/>
          </a:stretch>
        </p:blipFill>
        <p:spPr>
          <a:xfrm>
            <a:off x="2525711" y="1343807"/>
            <a:ext cx="9582150" cy="4800600"/>
          </a:xfrm>
          <a:prstGeom prst="rect">
            <a:avLst/>
          </a:prstGeom>
          <a:effectLst>
            <a:outerShdw blurRad="50800" dist="25400" dir="5400000" algn="ctr" rotWithShape="0">
              <a:srgbClr val="0070C0"/>
            </a:outerShdw>
          </a:effectLst>
        </p:spPr>
      </p:pic>
      <p:pic>
        <p:nvPicPr>
          <p:cNvPr id="24" name="Picture 23"/>
          <p:cNvPicPr>
            <a:picLocks noChangeAspect="1"/>
          </p:cNvPicPr>
          <p:nvPr/>
        </p:nvPicPr>
        <p:blipFill>
          <a:blip r:embed="rId12"/>
          <a:stretch>
            <a:fillRect/>
          </a:stretch>
        </p:blipFill>
        <p:spPr>
          <a:xfrm>
            <a:off x="2539998" y="1349794"/>
            <a:ext cx="9582150" cy="4800600"/>
          </a:xfrm>
          <a:prstGeom prst="rect">
            <a:avLst/>
          </a:prstGeom>
          <a:effectLst>
            <a:outerShdw blurRad="50800" dist="25400" dir="5400000" algn="ctr" rotWithShape="0">
              <a:srgbClr val="0070C0"/>
            </a:outerShdw>
          </a:effectLst>
        </p:spPr>
      </p:pic>
      <p:pic>
        <p:nvPicPr>
          <p:cNvPr id="25" name="Picture 24"/>
          <p:cNvPicPr>
            <a:picLocks noChangeAspect="1"/>
          </p:cNvPicPr>
          <p:nvPr/>
        </p:nvPicPr>
        <p:blipFill>
          <a:blip r:embed="rId13"/>
          <a:stretch>
            <a:fillRect/>
          </a:stretch>
        </p:blipFill>
        <p:spPr>
          <a:xfrm>
            <a:off x="2539998" y="1330677"/>
            <a:ext cx="9563100" cy="4800600"/>
          </a:xfrm>
          <a:prstGeom prst="rect">
            <a:avLst/>
          </a:prstGeom>
          <a:effectLst>
            <a:outerShdw blurRad="50800" dist="25400" dir="5400000" algn="ctr" rotWithShape="0">
              <a:srgbClr val="0070C0"/>
            </a:outerShdw>
          </a:effectLst>
        </p:spPr>
      </p:pic>
      <p:pic>
        <p:nvPicPr>
          <p:cNvPr id="53" name="Picture 52"/>
          <p:cNvPicPr>
            <a:picLocks noChangeAspect="1"/>
          </p:cNvPicPr>
          <p:nvPr/>
        </p:nvPicPr>
        <p:blipFill>
          <a:blip r:embed="rId14"/>
          <a:stretch>
            <a:fillRect/>
          </a:stretch>
        </p:blipFill>
        <p:spPr>
          <a:xfrm>
            <a:off x="2530473" y="1365427"/>
            <a:ext cx="9572625" cy="4810125"/>
          </a:xfrm>
          <a:prstGeom prst="rect">
            <a:avLst/>
          </a:prstGeom>
          <a:effectLst>
            <a:outerShdw blurRad="50800" dist="25400" dir="5400000" algn="ctr" rotWithShape="0">
              <a:srgbClr val="0070C0"/>
            </a:outerShdw>
          </a:effectLst>
        </p:spPr>
      </p:pic>
      <p:sp>
        <p:nvSpPr>
          <p:cNvPr id="54" name="Rectangle 53"/>
          <p:cNvSpPr/>
          <p:nvPr/>
        </p:nvSpPr>
        <p:spPr>
          <a:xfrm>
            <a:off x="10012680" y="1760220"/>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55"/>
          <p:cNvSpPr/>
          <p:nvPr/>
        </p:nvSpPr>
        <p:spPr>
          <a:xfrm>
            <a:off x="2765675"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56"/>
          <p:cNvSpPr/>
          <p:nvPr/>
        </p:nvSpPr>
        <p:spPr>
          <a:xfrm>
            <a:off x="3673730"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ectangle 57"/>
          <p:cNvSpPr/>
          <p:nvPr/>
        </p:nvSpPr>
        <p:spPr>
          <a:xfrm>
            <a:off x="4395995"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ectangle 58"/>
          <p:cNvSpPr/>
          <p:nvPr/>
        </p:nvSpPr>
        <p:spPr>
          <a:xfrm>
            <a:off x="5304050"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ectangle 59"/>
          <p:cNvSpPr/>
          <p:nvPr/>
        </p:nvSpPr>
        <p:spPr>
          <a:xfrm>
            <a:off x="6073074"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60"/>
          <p:cNvSpPr/>
          <p:nvPr/>
        </p:nvSpPr>
        <p:spPr>
          <a:xfrm>
            <a:off x="6977717" y="1358438"/>
            <a:ext cx="994410"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61"/>
          <p:cNvSpPr/>
          <p:nvPr/>
        </p:nvSpPr>
        <p:spPr>
          <a:xfrm>
            <a:off x="8161020" y="1760220"/>
            <a:ext cx="1851659" cy="434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Picture 54"/>
          <p:cNvPicPr>
            <a:picLocks noChangeAspect="1"/>
          </p:cNvPicPr>
          <p:nvPr/>
        </p:nvPicPr>
        <p:blipFill>
          <a:blip r:embed="rId15"/>
          <a:stretch>
            <a:fillRect/>
          </a:stretch>
        </p:blipFill>
        <p:spPr>
          <a:xfrm>
            <a:off x="2549523" y="1348047"/>
            <a:ext cx="9572625" cy="4800600"/>
          </a:xfrm>
          <a:prstGeom prst="rect">
            <a:avLst/>
          </a:prstGeom>
          <a:effectLst>
            <a:outerShdw blurRad="50800" dist="25400" dir="5400000" algn="ctr" rotWithShape="0">
              <a:srgbClr val="0070C0"/>
            </a:outerShdw>
          </a:effectLst>
        </p:spPr>
      </p:pic>
      <p:sp>
        <p:nvSpPr>
          <p:cNvPr id="63" name="Rounded Rectangle 62"/>
          <p:cNvSpPr/>
          <p:nvPr/>
        </p:nvSpPr>
        <p:spPr>
          <a:xfrm>
            <a:off x="8161020" y="2068830"/>
            <a:ext cx="1851659" cy="400050"/>
          </a:xfrm>
          <a:prstGeom prst="roundRect">
            <a:avLst/>
          </a:prstGeom>
          <a:noFill/>
          <a:ln w="28575">
            <a:solidFill>
              <a:srgbClr val="D32D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ed Rectangle 64"/>
          <p:cNvSpPr/>
          <p:nvPr/>
        </p:nvSpPr>
        <p:spPr>
          <a:xfrm>
            <a:off x="2653454" y="1418860"/>
            <a:ext cx="9095860" cy="400050"/>
          </a:xfrm>
          <a:prstGeom prst="roundRect">
            <a:avLst/>
          </a:prstGeom>
          <a:noFill/>
          <a:ln w="28575">
            <a:solidFill>
              <a:srgbClr val="D32D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Picture 63"/>
          <p:cNvPicPr>
            <a:picLocks noChangeAspect="1"/>
          </p:cNvPicPr>
          <p:nvPr/>
        </p:nvPicPr>
        <p:blipFill>
          <a:blip r:embed="rId16"/>
          <a:stretch>
            <a:fillRect/>
          </a:stretch>
        </p:blipFill>
        <p:spPr>
          <a:xfrm>
            <a:off x="2525711" y="1359742"/>
            <a:ext cx="9572625" cy="4800600"/>
          </a:xfrm>
          <a:prstGeom prst="rect">
            <a:avLst/>
          </a:prstGeom>
        </p:spPr>
      </p:pic>
      <p:sp>
        <p:nvSpPr>
          <p:cNvPr id="66" name="Rounded Rectangle 65"/>
          <p:cNvSpPr/>
          <p:nvPr/>
        </p:nvSpPr>
        <p:spPr>
          <a:xfrm>
            <a:off x="9875520" y="2068830"/>
            <a:ext cx="1295229" cy="400050"/>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ounded Rectangle 67"/>
          <p:cNvSpPr/>
          <p:nvPr/>
        </p:nvSpPr>
        <p:spPr>
          <a:xfrm>
            <a:off x="2653453" y="1399603"/>
            <a:ext cx="9037804" cy="400050"/>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Picture 68" descr="u=938560175,2429236583&amp;fm=21&amp;gp=0.jpg"/>
          <p:cNvPicPr>
            <a:picLocks noChangeAspect="1"/>
          </p:cNvPicPr>
          <p:nvPr/>
        </p:nvPicPr>
        <p:blipFill>
          <a:blip r:embed="rId17" cstate="print"/>
          <a:stretch>
            <a:fillRect/>
          </a:stretch>
        </p:blipFill>
        <p:spPr>
          <a:xfrm>
            <a:off x="-179761" y="3276437"/>
            <a:ext cx="2672135" cy="2672135"/>
          </a:xfrm>
          <a:prstGeom prst="rect">
            <a:avLst/>
          </a:prstGeom>
          <a:blipFill dpi="0" rotWithShape="1">
            <a:blip r:embed="rId18" cstate="print">
              <a:alphaModFix amt="20000"/>
            </a:blip>
            <a:srcRect/>
            <a:tile tx="0" ty="0" sx="100000" sy="100000" flip="none" algn="tl"/>
          </a:blipFill>
        </p:spPr>
      </p:pic>
      <p:grpSp>
        <p:nvGrpSpPr>
          <p:cNvPr id="70" name="Group 69"/>
          <p:cNvGrpSpPr/>
          <p:nvPr/>
        </p:nvGrpSpPr>
        <p:grpSpPr>
          <a:xfrm>
            <a:off x="172128" y="1131646"/>
            <a:ext cx="1976711" cy="1434926"/>
            <a:chOff x="1255693" y="1247030"/>
            <a:chExt cx="1976711" cy="1434926"/>
          </a:xfrm>
        </p:grpSpPr>
        <p:sp>
          <p:nvSpPr>
            <p:cNvPr id="71" name="Rectangle 2"/>
            <p:cNvSpPr txBox="1">
              <a:spLocks noChangeArrowheads="1"/>
            </p:cNvSpPr>
            <p:nvPr/>
          </p:nvSpPr>
          <p:spPr bwMode="auto">
            <a:xfrm>
              <a:off x="1255694" y="1247030"/>
              <a:ext cx="1450965" cy="32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50000"/>
                </a:lnSpc>
                <a:buNone/>
              </a:pPr>
              <a:r>
                <a:rPr lang="zh-CN" altLang="en-US" sz="1600" b="1" dirty="0" smtClean="0">
                  <a:solidFill>
                    <a:srgbClr val="0000FF"/>
                  </a:solidFill>
                </a:rPr>
                <a:t>一组变量</a:t>
              </a:r>
              <a:endParaRPr lang="en-US" altLang="zh-CN" sz="1600" b="1" dirty="0">
                <a:solidFill>
                  <a:srgbClr val="0000FF"/>
                </a:solidFill>
              </a:endParaRPr>
            </a:p>
          </p:txBody>
        </p:sp>
        <p:sp>
          <p:nvSpPr>
            <p:cNvPr id="72" name="Rectangle 2"/>
            <p:cNvSpPr txBox="1">
              <a:spLocks noChangeArrowheads="1"/>
            </p:cNvSpPr>
            <p:nvPr/>
          </p:nvSpPr>
          <p:spPr bwMode="auto">
            <a:xfrm>
              <a:off x="1255694" y="1571612"/>
              <a:ext cx="1573226" cy="40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50000"/>
                </a:lnSpc>
                <a:buNone/>
              </a:pPr>
              <a:r>
                <a:rPr lang="zh-CN" altLang="en-US" sz="1600" b="1" dirty="0" smtClean="0">
                  <a:solidFill>
                    <a:srgbClr val="0000FF"/>
                  </a:solidFill>
                </a:rPr>
                <a:t>一个时间段</a:t>
              </a:r>
              <a:endParaRPr lang="en-US" altLang="zh-CN" sz="1600" b="1" dirty="0">
                <a:solidFill>
                  <a:srgbClr val="0000FF"/>
                </a:solidFill>
              </a:endParaRPr>
            </a:p>
          </p:txBody>
        </p:sp>
        <p:sp>
          <p:nvSpPr>
            <p:cNvPr id="73" name="Rectangle 2"/>
            <p:cNvSpPr txBox="1">
              <a:spLocks noChangeArrowheads="1"/>
            </p:cNvSpPr>
            <p:nvPr/>
          </p:nvSpPr>
          <p:spPr bwMode="auto">
            <a:xfrm>
              <a:off x="1255693" y="2294672"/>
              <a:ext cx="1976711" cy="38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50000"/>
                </a:lnSpc>
                <a:buNone/>
              </a:pPr>
              <a:r>
                <a:rPr lang="zh-CN" altLang="en-US" sz="1600" b="1" dirty="0" smtClean="0">
                  <a:solidFill>
                    <a:srgbClr val="0000FF"/>
                  </a:solidFill>
                </a:rPr>
                <a:t>只需    </a:t>
              </a:r>
              <a:r>
                <a:rPr lang="zh-CN" altLang="en-US" sz="2000" b="1" dirty="0" smtClean="0">
                  <a:solidFill>
                    <a:srgbClr val="FF0000"/>
                  </a:solidFill>
                </a:rPr>
                <a:t>一次执行</a:t>
              </a:r>
              <a:endParaRPr lang="en-US" altLang="zh-CN" sz="2000" b="1" dirty="0">
                <a:solidFill>
                  <a:srgbClr val="FF0000"/>
                </a:solidFill>
              </a:endParaRPr>
            </a:p>
          </p:txBody>
        </p:sp>
        <p:sp>
          <p:nvSpPr>
            <p:cNvPr id="74" name="Rectangle 2"/>
            <p:cNvSpPr txBox="1">
              <a:spLocks noChangeArrowheads="1"/>
            </p:cNvSpPr>
            <p:nvPr/>
          </p:nvSpPr>
          <p:spPr bwMode="auto">
            <a:xfrm>
              <a:off x="1255694" y="1979568"/>
              <a:ext cx="1722434" cy="36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50000"/>
                </a:lnSpc>
                <a:buNone/>
              </a:pPr>
              <a:r>
                <a:rPr lang="zh-CN" altLang="en-US" sz="1600" b="1" dirty="0" smtClean="0">
                  <a:solidFill>
                    <a:srgbClr val="0000FF"/>
                  </a:solidFill>
                </a:rPr>
                <a:t>一种功能模块</a:t>
              </a:r>
              <a:endParaRPr lang="en-US" altLang="zh-CN" sz="1600" b="1" dirty="0">
                <a:solidFill>
                  <a:srgbClr val="0000FF"/>
                </a:solidFill>
              </a:endParaRPr>
            </a:p>
          </p:txBody>
        </p:sp>
      </p:grpSp>
      <p:grpSp>
        <p:nvGrpSpPr>
          <p:cNvPr id="79" name="组合 4"/>
          <p:cNvGrpSpPr/>
          <p:nvPr/>
        </p:nvGrpSpPr>
        <p:grpSpPr>
          <a:xfrm>
            <a:off x="36884" y="2664649"/>
            <a:ext cx="2281530" cy="369536"/>
            <a:chOff x="446337" y="915566"/>
            <a:chExt cx="2397471" cy="307846"/>
          </a:xfrm>
        </p:grpSpPr>
        <p:pic>
          <p:nvPicPr>
            <p:cNvPr id="80" name="Picture 4" descr="E:\00工作\EA upgrade\00宣传\PPT\图片\2\J1.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1186365" y="915566"/>
              <a:ext cx="1479252"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多角度</a:t>
              </a:r>
              <a:endParaRPr lang="zh-CN" altLang="en-US" b="1" dirty="0">
                <a:solidFill>
                  <a:schemeClr val="bg1"/>
                </a:solidFill>
                <a:latin typeface="华文仿宋" panose="02010600040101010101" pitchFamily="2" charset="-122"/>
                <a:ea typeface="华文仿宋" panose="02010600040101010101" pitchFamily="2" charset="-122"/>
              </a:endParaRPr>
            </a:p>
          </p:txBody>
        </p:sp>
      </p:grpSp>
      <p:grpSp>
        <p:nvGrpSpPr>
          <p:cNvPr id="83" name="组合 4"/>
          <p:cNvGrpSpPr/>
          <p:nvPr/>
        </p:nvGrpSpPr>
        <p:grpSpPr>
          <a:xfrm>
            <a:off x="15541" y="3069760"/>
            <a:ext cx="2281530" cy="369536"/>
            <a:chOff x="446337" y="915566"/>
            <a:chExt cx="2397471" cy="307846"/>
          </a:xfrm>
        </p:grpSpPr>
        <p:pic>
          <p:nvPicPr>
            <p:cNvPr id="84" name="Picture 4" descr="E:\00工作\EA upgrade\00宣传\PPT\图片\2\J1.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1186365" y="915566"/>
              <a:ext cx="1479252"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全方位</a:t>
              </a:r>
              <a:endParaRPr lang="zh-CN" altLang="en-US" b="1" dirty="0">
                <a:solidFill>
                  <a:schemeClr val="bg1"/>
                </a:solidFill>
                <a:latin typeface="华文仿宋" panose="02010600040101010101" pitchFamily="2" charset="-122"/>
                <a:ea typeface="华文仿宋" panose="02010600040101010101" pitchFamily="2" charset="-122"/>
              </a:endParaRPr>
            </a:p>
          </p:txBody>
        </p:sp>
      </p:grpSp>
    </p:spTree>
    <p:extLst>
      <p:ext uri="{BB962C8B-B14F-4D97-AF65-F5344CB8AC3E}">
        <p14:creationId xmlns:p14="http://schemas.microsoft.com/office/powerpoint/2010/main" val="572010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lide(fromTo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56"/>
                                        </p:tgtEl>
                                      </p:cBhvr>
                                    </p:animEffect>
                                    <p:set>
                                      <p:cBhvr>
                                        <p:cTn id="55" dur="1" fill="hold">
                                          <p:stCondLst>
                                            <p:cond delay="499"/>
                                          </p:stCondLst>
                                        </p:cTn>
                                        <p:tgtEl>
                                          <p:spTgt spid="56"/>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1000"/>
                            </p:stCondLst>
                            <p:childTnLst>
                              <p:par>
                                <p:cTn id="61" presetID="10" presetClass="exit" presetSubtype="0" fill="hold" grpId="1" nodeType="afterEffect">
                                  <p:stCondLst>
                                    <p:cond delay="0"/>
                                  </p:stCondLst>
                                  <p:childTnLst>
                                    <p:animEffect transition="out" filter="fade">
                                      <p:cBhvr>
                                        <p:cTn id="62" dur="500"/>
                                        <p:tgtEl>
                                          <p:spTgt spid="57"/>
                                        </p:tgtEl>
                                      </p:cBhvr>
                                    </p:animEffect>
                                    <p:set>
                                      <p:cBhvr>
                                        <p:cTn id="63" dur="1" fill="hold">
                                          <p:stCondLst>
                                            <p:cond delay="499"/>
                                          </p:stCondLst>
                                        </p:cTn>
                                        <p:tgtEl>
                                          <p:spTgt spid="57"/>
                                        </p:tgtEl>
                                        <p:attrNameLst>
                                          <p:attrName>style.visibility</p:attrName>
                                        </p:attrNameLst>
                                      </p:cBhvr>
                                      <p:to>
                                        <p:strVal val="hidden"/>
                                      </p:to>
                                    </p:se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2000"/>
                            </p:stCondLst>
                            <p:childTnLst>
                              <p:par>
                                <p:cTn id="69" presetID="10" presetClass="exit" presetSubtype="0" fill="hold" grpId="1" nodeType="afterEffect">
                                  <p:stCondLst>
                                    <p:cond delay="0"/>
                                  </p:stCondLst>
                                  <p:childTnLst>
                                    <p:animEffect transition="out" filter="fade">
                                      <p:cBhvr>
                                        <p:cTn id="70" dur="500"/>
                                        <p:tgtEl>
                                          <p:spTgt spid="58"/>
                                        </p:tgtEl>
                                      </p:cBhvr>
                                    </p:animEffect>
                                    <p:set>
                                      <p:cBhvr>
                                        <p:cTn id="71" dur="1" fill="hold">
                                          <p:stCondLst>
                                            <p:cond delay="499"/>
                                          </p:stCondLst>
                                        </p:cTn>
                                        <p:tgtEl>
                                          <p:spTgt spid="58"/>
                                        </p:tgtEl>
                                        <p:attrNameLst>
                                          <p:attrName>style.visibility</p:attrName>
                                        </p:attrNameLst>
                                      </p:cBhvr>
                                      <p:to>
                                        <p:strVal val="hidden"/>
                                      </p:to>
                                    </p:se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par>
                          <p:cTn id="76" fill="hold">
                            <p:stCondLst>
                              <p:cond delay="3000"/>
                            </p:stCondLst>
                            <p:childTnLst>
                              <p:par>
                                <p:cTn id="77" presetID="10" presetClass="exit" presetSubtype="0" fill="hold" grpId="1" nodeType="afterEffect">
                                  <p:stCondLst>
                                    <p:cond delay="0"/>
                                  </p:stCondLst>
                                  <p:childTnLst>
                                    <p:animEffect transition="out" filter="fade">
                                      <p:cBhvr>
                                        <p:cTn id="78" dur="500"/>
                                        <p:tgtEl>
                                          <p:spTgt spid="59"/>
                                        </p:tgtEl>
                                      </p:cBhvr>
                                    </p:animEffect>
                                    <p:set>
                                      <p:cBhvr>
                                        <p:cTn id="79" dur="1" fill="hold">
                                          <p:stCondLst>
                                            <p:cond delay="499"/>
                                          </p:stCondLst>
                                        </p:cTn>
                                        <p:tgtEl>
                                          <p:spTgt spid="59"/>
                                        </p:tgtEl>
                                        <p:attrNameLst>
                                          <p:attrName>style.visibility</p:attrName>
                                        </p:attrNameLst>
                                      </p:cBhvr>
                                      <p:to>
                                        <p:strVal val="hidden"/>
                                      </p:to>
                                    </p:se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par>
                          <p:cTn id="84" fill="hold">
                            <p:stCondLst>
                              <p:cond delay="4000"/>
                            </p:stCondLst>
                            <p:childTnLst>
                              <p:par>
                                <p:cTn id="85" presetID="10" presetClass="exit" presetSubtype="0" fill="hold" grpId="1" nodeType="afterEffect">
                                  <p:stCondLst>
                                    <p:cond delay="0"/>
                                  </p:stCondLst>
                                  <p:childTnLst>
                                    <p:animEffect transition="out" filter="fade">
                                      <p:cBhvr>
                                        <p:cTn id="86" dur="500"/>
                                        <p:tgtEl>
                                          <p:spTgt spid="60"/>
                                        </p:tgtEl>
                                      </p:cBhvr>
                                    </p:animEffect>
                                    <p:set>
                                      <p:cBhvr>
                                        <p:cTn id="87" dur="1" fill="hold">
                                          <p:stCondLst>
                                            <p:cond delay="499"/>
                                          </p:stCondLst>
                                        </p:cTn>
                                        <p:tgtEl>
                                          <p:spTgt spid="60"/>
                                        </p:tgtEl>
                                        <p:attrNameLst>
                                          <p:attrName>style.visibility</p:attrName>
                                        </p:attrNameLst>
                                      </p:cBhvr>
                                      <p:to>
                                        <p:strVal val="hidden"/>
                                      </p:to>
                                    </p:se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54"/>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61"/>
                                        </p:tgtEl>
                                        <p:attrNameLst>
                                          <p:attrName>style.visibility</p:attrName>
                                        </p:attrNameLst>
                                      </p:cBhvr>
                                      <p:to>
                                        <p:strVal val="hidden"/>
                                      </p:to>
                                    </p:set>
                                  </p:childTnLst>
                                </p:cTn>
                              </p:par>
                              <p:par>
                                <p:cTn id="98" presetID="1"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62"/>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65"/>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63"/>
                                        </p:tgtEl>
                                        <p:attrNameLst>
                                          <p:attrName>style.visibility</p:attrName>
                                        </p:attrNameLst>
                                      </p:cBhvr>
                                      <p:to>
                                        <p:strVal val="hidden"/>
                                      </p:to>
                                    </p:set>
                                  </p:childTnLst>
                                </p:cTn>
                              </p:par>
                              <p:par>
                                <p:cTn id="116" presetID="1" presetClass="entr" presetSubtype="0"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68"/>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6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2" presetClass="entr" presetSubtype="8" fill="hold" nodeType="click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slide(fromLeft)">
                                      <p:cBhvr>
                                        <p:cTn id="126" dur="500"/>
                                        <p:tgtEl>
                                          <p:spTgt spid="70"/>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79"/>
                                        </p:tgtEl>
                                        <p:attrNameLst>
                                          <p:attrName>style.visibility</p:attrName>
                                        </p:attrNameLst>
                                      </p:cBhvr>
                                      <p:to>
                                        <p:strVal val="visible"/>
                                      </p:to>
                                    </p:set>
                                    <p:animEffect transition="in" filter="wipe(left)">
                                      <p:cBhvr>
                                        <p:cTn id="131" dur="500"/>
                                        <p:tgtEl>
                                          <p:spTgt spid="79"/>
                                        </p:tgtEl>
                                      </p:cBhvr>
                                    </p:animEffect>
                                  </p:childTnLst>
                                </p:cTn>
                              </p:par>
                              <p:par>
                                <p:cTn id="132" presetID="22" presetClass="entr" presetSubtype="8" fill="hold" nodeType="withEffect">
                                  <p:stCondLst>
                                    <p:cond delay="0"/>
                                  </p:stCondLst>
                                  <p:childTnLst>
                                    <p:set>
                                      <p:cBhvr>
                                        <p:cTn id="133" dur="1" fill="hold">
                                          <p:stCondLst>
                                            <p:cond delay="0"/>
                                          </p:stCondLst>
                                        </p:cTn>
                                        <p:tgtEl>
                                          <p:spTgt spid="83"/>
                                        </p:tgtEl>
                                        <p:attrNameLst>
                                          <p:attrName>style.visibility</p:attrName>
                                        </p:attrNameLst>
                                      </p:cBhvr>
                                      <p:to>
                                        <p:strVal val="visible"/>
                                      </p:to>
                                    </p:set>
                                    <p:animEffect transition="in" filter="wipe(left)">
                                      <p:cBhvr>
                                        <p:cTn id="134" dur="500"/>
                                        <p:tgtEl>
                                          <p:spTgt spid="83"/>
                                        </p:tgtEl>
                                      </p:cBhvr>
                                    </p:animEffect>
                                  </p:childTnLst>
                                </p:cTn>
                              </p:par>
                              <p:par>
                                <p:cTn id="135" presetID="10" presetClass="entr" presetSubtype="0" fill="hold" nodeType="withEffect">
                                  <p:stCondLst>
                                    <p:cond delay="0"/>
                                  </p:stCondLst>
                                  <p:childTnLst>
                                    <p:set>
                                      <p:cBhvr>
                                        <p:cTn id="136" dur="1" fill="hold">
                                          <p:stCondLst>
                                            <p:cond delay="0"/>
                                          </p:stCondLst>
                                        </p:cTn>
                                        <p:tgtEl>
                                          <p:spTgt spid="69"/>
                                        </p:tgtEl>
                                        <p:attrNameLst>
                                          <p:attrName>style.visibility</p:attrName>
                                        </p:attrNameLst>
                                      </p:cBhvr>
                                      <p:to>
                                        <p:strVal val="visible"/>
                                      </p:to>
                                    </p:set>
                                    <p:animEffect transition="in" filter="fade">
                                      <p:cBhvr>
                                        <p:cTn id="13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5" grpId="0" animBg="1"/>
      <p:bldP spid="65" grpId="1" animBg="1"/>
      <p:bldP spid="66"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强大的多功能报表</a:t>
            </a:r>
            <a:endParaRPr lang="zh-CN" altLang="en-US" sz="2000" b="1" dirty="0">
              <a:latin typeface="华文楷体" panose="02010600040101010101" pitchFamily="2" charset="-122"/>
              <a:ea typeface="华文楷体" panose="02010600040101010101" pitchFamily="2" charset="-122"/>
            </a:endParaRPr>
          </a:p>
        </p:txBody>
      </p:sp>
      <p:grpSp>
        <p:nvGrpSpPr>
          <p:cNvPr id="38" name="Group 13"/>
          <p:cNvGrpSpPr/>
          <p:nvPr/>
        </p:nvGrpSpPr>
        <p:grpSpPr>
          <a:xfrm>
            <a:off x="3592634" y="276263"/>
            <a:ext cx="8098623" cy="1094255"/>
            <a:chOff x="259204" y="1126957"/>
            <a:chExt cx="7772400" cy="2359271"/>
          </a:xfrm>
        </p:grpSpPr>
        <p:grpSp>
          <p:nvGrpSpPr>
            <p:cNvPr id="39" name="Group 48"/>
            <p:cNvGrpSpPr/>
            <p:nvPr/>
          </p:nvGrpSpPr>
          <p:grpSpPr>
            <a:xfrm>
              <a:off x="259204" y="1503208"/>
              <a:ext cx="7772400" cy="1983020"/>
              <a:chOff x="0" y="2766506"/>
              <a:chExt cx="7772400" cy="1983020"/>
            </a:xfrm>
          </p:grpSpPr>
          <p:sp>
            <p:nvSpPr>
              <p:cNvPr id="49" name="Rectangle 48"/>
              <p:cNvSpPr/>
              <p:nvPr/>
            </p:nvSpPr>
            <p:spPr>
              <a:xfrm>
                <a:off x="0" y="2766506"/>
                <a:ext cx="7772400" cy="1800656"/>
              </a:xfrm>
              <a:prstGeom prst="rect">
                <a:avLst/>
              </a:prstGeom>
              <a:solidFill>
                <a:sysClr val="window" lastClr="FFFFFF">
                  <a:alpha val="90000"/>
                  <a:hueOff val="0"/>
                  <a:satOff val="0"/>
                  <a:lumOff val="0"/>
                  <a:alphaOff val="0"/>
                </a:sysClr>
              </a:solidFill>
              <a:ln w="25400" cap="flat" cmpd="sng" algn="ctr">
                <a:solidFill>
                  <a:srgbClr val="00B0F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50" name="Rectangle 49"/>
              <p:cNvSpPr/>
              <p:nvPr/>
            </p:nvSpPr>
            <p:spPr>
              <a:xfrm>
                <a:off x="0" y="2766506"/>
                <a:ext cx="7772400" cy="19830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sz="1800" b="1" dirty="0" smtClean="0">
                    <a:latin typeface="仿宋" pitchFamily="49" charset="-122"/>
                    <a:ea typeface="仿宋" pitchFamily="49" charset="-122"/>
                  </a:rPr>
                  <a:t>实际上，</a:t>
                </a:r>
                <a:r>
                  <a:rPr lang="en-US" altLang="zh-CN" sz="1800" b="1" dirty="0" smtClean="0">
                    <a:latin typeface="仿宋" pitchFamily="49" charset="-122"/>
                    <a:ea typeface="仿宋" pitchFamily="49" charset="-122"/>
                  </a:rPr>
                  <a:t>SEED</a:t>
                </a:r>
                <a:r>
                  <a:rPr lang="zh-CN" altLang="en-US" sz="1800" b="1" dirty="0" smtClean="0">
                    <a:latin typeface="仿宋" pitchFamily="49" charset="-122"/>
                    <a:ea typeface="仿宋" pitchFamily="49" charset="-122"/>
                  </a:rPr>
                  <a:t>可以提供</a:t>
                </a:r>
                <a:r>
                  <a:rPr lang="en-US" altLang="zh-CN" sz="1800" b="1" dirty="0" smtClean="0">
                    <a:latin typeface="仿宋" pitchFamily="49" charset="-122"/>
                    <a:ea typeface="仿宋" pitchFamily="49" charset="-122"/>
                  </a:rPr>
                  <a:t>N</a:t>
                </a:r>
                <a:r>
                  <a:rPr lang="zh-CN" altLang="en-US" sz="1800" b="1" dirty="0" smtClean="0">
                    <a:latin typeface="仿宋" pitchFamily="49" charset="-122"/>
                    <a:ea typeface="仿宋" pitchFamily="49" charset="-122"/>
                  </a:rPr>
                  <a:t>种变量组合，多种功能模块，可助您全方位、无死角分析建筑能耗</a:t>
                </a:r>
                <a:endParaRPr lang="en-US" sz="1800" kern="1200" dirty="0" smtClean="0">
                  <a:solidFill>
                    <a:sysClr val="windowText" lastClr="000000">
                      <a:hueOff val="0"/>
                      <a:satOff val="0"/>
                      <a:lumOff val="0"/>
                      <a:alphaOff val="0"/>
                    </a:sysClr>
                  </a:solidFill>
                  <a:latin typeface="仿宋" pitchFamily="49" charset="-122"/>
                  <a:ea typeface="仿宋" pitchFamily="49" charset="-122"/>
                </a:endParaRPr>
              </a:p>
            </p:txBody>
          </p:sp>
        </p:grpSp>
        <p:grpSp>
          <p:nvGrpSpPr>
            <p:cNvPr id="46" name="Group 49"/>
            <p:cNvGrpSpPr/>
            <p:nvPr/>
          </p:nvGrpSpPr>
          <p:grpSpPr>
            <a:xfrm>
              <a:off x="626209" y="1126957"/>
              <a:ext cx="5440680" cy="752498"/>
              <a:chOff x="367005" y="2390255"/>
              <a:chExt cx="5440680" cy="752498"/>
            </a:xfrm>
          </p:grpSpPr>
          <p:sp>
            <p:nvSpPr>
              <p:cNvPr id="47" name="Rounded Rectangle 46"/>
              <p:cNvSpPr/>
              <p:nvPr/>
            </p:nvSpPr>
            <p:spPr>
              <a:xfrm>
                <a:off x="367005" y="2390255"/>
                <a:ext cx="5440680" cy="752498"/>
              </a:xfrm>
              <a:prstGeom prst="roundRect">
                <a:avLst/>
              </a:prstGeom>
              <a:solidFill>
                <a:srgbClr val="0070C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48" name="Rounded Rectangle 6"/>
              <p:cNvSpPr/>
              <p:nvPr/>
            </p:nvSpPr>
            <p:spPr>
              <a:xfrm>
                <a:off x="410236" y="2566723"/>
                <a:ext cx="539744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smtClean="0">
                    <a:latin typeface="仿宋" pitchFamily="49" charset="-122"/>
                    <a:ea typeface="仿宋" pitchFamily="49" charset="-122"/>
                  </a:rPr>
                  <a:t>强大的多功能报表</a:t>
                </a:r>
                <a:endParaRPr lang="zh-CN" altLang="en-US" sz="2000" b="1" dirty="0">
                  <a:latin typeface="仿宋" pitchFamily="49" charset="-122"/>
                  <a:ea typeface="仿宋" pitchFamily="49" charset="-122"/>
                </a:endParaRPr>
              </a:p>
            </p:txBody>
          </p:sp>
        </p:grpSp>
      </p:grpSp>
      <p:pic>
        <p:nvPicPr>
          <p:cNvPr id="51" name="Picture 2"/>
          <p:cNvPicPr>
            <a:picLocks noChangeAspect="1" noChangeArrowheads="1"/>
          </p:cNvPicPr>
          <p:nvPr/>
        </p:nvPicPr>
        <p:blipFill>
          <a:blip r:embed="rId4" cstate="print"/>
          <a:srcRect/>
          <a:stretch>
            <a:fillRect/>
          </a:stretch>
        </p:blipFill>
        <p:spPr bwMode="auto">
          <a:xfrm>
            <a:off x="7110" y="8591"/>
            <a:ext cx="1170539" cy="804744"/>
          </a:xfrm>
          <a:prstGeom prst="rect">
            <a:avLst/>
          </a:prstGeom>
          <a:noFill/>
          <a:ln w="9525">
            <a:noFill/>
            <a:miter lim="800000"/>
            <a:headEnd/>
            <a:tailEnd/>
          </a:ln>
          <a:effectLst/>
        </p:spPr>
      </p:pic>
      <p:cxnSp>
        <p:nvCxnSpPr>
          <p:cNvPr id="14" name="Straight Connector 1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0" y="1351209"/>
            <a:ext cx="6900090" cy="4868162"/>
          </a:xfrm>
          <a:prstGeom prst="rect">
            <a:avLst/>
          </a:prstGeom>
        </p:spPr>
      </p:pic>
      <p:grpSp>
        <p:nvGrpSpPr>
          <p:cNvPr id="96" name="Group 95"/>
          <p:cNvGrpSpPr/>
          <p:nvPr/>
        </p:nvGrpSpPr>
        <p:grpSpPr>
          <a:xfrm>
            <a:off x="6396643" y="4402995"/>
            <a:ext cx="1701800" cy="430887"/>
            <a:chOff x="2444750" y="2181932"/>
            <a:chExt cx="1701800" cy="430887"/>
          </a:xfrm>
        </p:grpSpPr>
        <p:sp>
          <p:nvSpPr>
            <p:cNvPr id="97" name="Rounded Rectangle 96"/>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98" name="Rounded Rectangle 97"/>
            <p:cNvSpPr/>
            <p:nvPr/>
          </p:nvSpPr>
          <p:spPr bwMode="auto">
            <a:xfrm>
              <a:off x="2460103" y="2241549"/>
              <a:ext cx="1673747" cy="292101"/>
            </a:xfrm>
            <a:prstGeom prst="roundRect">
              <a:avLst/>
            </a:prstGeom>
            <a:solidFill>
              <a:srgbClr val="0070C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99" name="TextBox 98"/>
            <p:cNvSpPr txBox="1"/>
            <p:nvPr/>
          </p:nvSpPr>
          <p:spPr>
            <a:xfrm>
              <a:off x="2687116" y="2181932"/>
              <a:ext cx="1408634" cy="430887"/>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分项能耗</a:t>
              </a:r>
              <a:endParaRPr lang="zh-CN" altLang="en-US" sz="2000" dirty="0">
                <a:solidFill>
                  <a:schemeClr val="bg1"/>
                </a:solidFill>
                <a:latin typeface="隶书" pitchFamily="49" charset="-122"/>
                <a:ea typeface="隶书" pitchFamily="49" charset="-122"/>
              </a:endParaRPr>
            </a:p>
          </p:txBody>
        </p:sp>
      </p:grpSp>
      <p:grpSp>
        <p:nvGrpSpPr>
          <p:cNvPr id="100" name="Group 99"/>
          <p:cNvGrpSpPr/>
          <p:nvPr/>
        </p:nvGrpSpPr>
        <p:grpSpPr>
          <a:xfrm>
            <a:off x="6396643" y="3952739"/>
            <a:ext cx="1701800" cy="396168"/>
            <a:chOff x="2444750" y="2181932"/>
            <a:chExt cx="1701800" cy="396168"/>
          </a:xfrm>
        </p:grpSpPr>
        <p:sp>
          <p:nvSpPr>
            <p:cNvPr id="101" name="Rounded Rectangle 100"/>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02" name="Rounded Rectangle 101"/>
            <p:cNvSpPr/>
            <p:nvPr/>
          </p:nvSpPr>
          <p:spPr bwMode="auto">
            <a:xfrm>
              <a:off x="2460103" y="2241549"/>
              <a:ext cx="1673747" cy="292101"/>
            </a:xfrm>
            <a:prstGeom prst="roundRect">
              <a:avLst/>
            </a:prstGeom>
            <a:solidFill>
              <a:srgbClr val="FF99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03" name="TextBox 102"/>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能耗排名</a:t>
              </a:r>
              <a:endParaRPr lang="zh-CN" altLang="en-US" sz="2000" dirty="0">
                <a:solidFill>
                  <a:schemeClr val="bg1"/>
                </a:solidFill>
                <a:latin typeface="隶书" pitchFamily="49" charset="-122"/>
                <a:ea typeface="隶书" pitchFamily="49" charset="-122"/>
              </a:endParaRPr>
            </a:p>
          </p:txBody>
        </p:sp>
      </p:grpSp>
      <p:grpSp>
        <p:nvGrpSpPr>
          <p:cNvPr id="104" name="Group 103"/>
          <p:cNvGrpSpPr/>
          <p:nvPr/>
        </p:nvGrpSpPr>
        <p:grpSpPr>
          <a:xfrm>
            <a:off x="8381376" y="5788484"/>
            <a:ext cx="1701800" cy="396168"/>
            <a:chOff x="2444750" y="2181932"/>
            <a:chExt cx="1701800" cy="396168"/>
          </a:xfrm>
        </p:grpSpPr>
        <p:sp>
          <p:nvSpPr>
            <p:cNvPr id="105" name="Rounded Rectangle 104"/>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06" name="Rounded Rectangle 105"/>
            <p:cNvSpPr/>
            <p:nvPr/>
          </p:nvSpPr>
          <p:spPr bwMode="auto">
            <a:xfrm>
              <a:off x="2460103" y="2241549"/>
              <a:ext cx="1673747" cy="292101"/>
            </a:xfrm>
            <a:prstGeom prst="roundRect">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07" name="TextBox 106"/>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回归分析</a:t>
              </a:r>
              <a:endParaRPr lang="zh-CN" altLang="en-US" sz="2000" dirty="0">
                <a:solidFill>
                  <a:schemeClr val="bg1"/>
                </a:solidFill>
                <a:latin typeface="隶书" pitchFamily="49" charset="-122"/>
                <a:ea typeface="隶书" pitchFamily="49" charset="-122"/>
              </a:endParaRPr>
            </a:p>
          </p:txBody>
        </p:sp>
      </p:grpSp>
      <p:grpSp>
        <p:nvGrpSpPr>
          <p:cNvPr id="108" name="Group 107"/>
          <p:cNvGrpSpPr/>
          <p:nvPr/>
        </p:nvGrpSpPr>
        <p:grpSpPr>
          <a:xfrm>
            <a:off x="6396643" y="4887970"/>
            <a:ext cx="1701800" cy="396168"/>
            <a:chOff x="2444750" y="2181932"/>
            <a:chExt cx="1701800" cy="396168"/>
          </a:xfrm>
        </p:grpSpPr>
        <p:sp>
          <p:nvSpPr>
            <p:cNvPr id="109" name="Rounded Rectangle 108"/>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0" name="Rounded Rectangle 109"/>
            <p:cNvSpPr/>
            <p:nvPr/>
          </p:nvSpPr>
          <p:spPr bwMode="auto">
            <a:xfrm>
              <a:off x="2460103" y="2241549"/>
              <a:ext cx="1673747" cy="292101"/>
            </a:xfrm>
            <a:prstGeom prst="roundRect">
              <a:avLst/>
            </a:prstGeom>
            <a:solidFill>
              <a:srgbClr val="9966FF"/>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1" name="TextBox 110"/>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能耗占比</a:t>
              </a:r>
              <a:endParaRPr lang="zh-CN" altLang="en-US" sz="2000" dirty="0">
                <a:solidFill>
                  <a:schemeClr val="bg1"/>
                </a:solidFill>
                <a:latin typeface="隶书" pitchFamily="49" charset="-122"/>
                <a:ea typeface="隶书" pitchFamily="49" charset="-122"/>
              </a:endParaRPr>
            </a:p>
          </p:txBody>
        </p:sp>
      </p:grpSp>
      <p:grpSp>
        <p:nvGrpSpPr>
          <p:cNvPr id="112" name="Group 111"/>
          <p:cNvGrpSpPr/>
          <p:nvPr/>
        </p:nvGrpSpPr>
        <p:grpSpPr>
          <a:xfrm>
            <a:off x="6396643" y="5338226"/>
            <a:ext cx="1701800" cy="396168"/>
            <a:chOff x="2444750" y="2181932"/>
            <a:chExt cx="1701800" cy="396168"/>
          </a:xfrm>
        </p:grpSpPr>
        <p:sp>
          <p:nvSpPr>
            <p:cNvPr id="113" name="Rounded Rectangle 112"/>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4" name="Rounded Rectangle 113"/>
            <p:cNvSpPr/>
            <p:nvPr/>
          </p:nvSpPr>
          <p:spPr bwMode="auto">
            <a:xfrm>
              <a:off x="2460103" y="2241549"/>
              <a:ext cx="1673747" cy="292101"/>
            </a:xfrm>
            <a:prstGeom prst="roundRect">
              <a:avLst/>
            </a:prstGeom>
            <a:solidFill>
              <a:srgbClr val="0066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5" name="TextBox 114"/>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日均负荷</a:t>
              </a:r>
              <a:endParaRPr lang="zh-CN" altLang="en-US" sz="2000" dirty="0">
                <a:solidFill>
                  <a:schemeClr val="bg1"/>
                </a:solidFill>
                <a:latin typeface="隶书" pitchFamily="49" charset="-122"/>
                <a:ea typeface="隶书" pitchFamily="49" charset="-122"/>
              </a:endParaRPr>
            </a:p>
          </p:txBody>
        </p:sp>
      </p:grpSp>
      <p:grpSp>
        <p:nvGrpSpPr>
          <p:cNvPr id="116" name="Group 115"/>
          <p:cNvGrpSpPr/>
          <p:nvPr/>
        </p:nvGrpSpPr>
        <p:grpSpPr>
          <a:xfrm>
            <a:off x="6396643" y="3502483"/>
            <a:ext cx="1701800" cy="396168"/>
            <a:chOff x="2444750" y="2181932"/>
            <a:chExt cx="1701800" cy="396168"/>
          </a:xfrm>
        </p:grpSpPr>
        <p:sp>
          <p:nvSpPr>
            <p:cNvPr id="117" name="Rounded Rectangle 116"/>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8" name="Rounded Rectangle 117"/>
            <p:cNvSpPr/>
            <p:nvPr/>
          </p:nvSpPr>
          <p:spPr bwMode="auto">
            <a:xfrm>
              <a:off x="2460103" y="2241549"/>
              <a:ext cx="1673747" cy="292101"/>
            </a:xfrm>
            <a:prstGeom prst="roundRect">
              <a:avLst/>
            </a:prstGeom>
            <a:solidFill>
              <a:srgbClr val="0000FF"/>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19" name="TextBox 118"/>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能耗报告</a:t>
              </a:r>
              <a:endParaRPr lang="zh-CN" altLang="en-US" sz="2000" dirty="0">
                <a:solidFill>
                  <a:schemeClr val="bg1"/>
                </a:solidFill>
                <a:latin typeface="隶书" pitchFamily="49" charset="-122"/>
                <a:ea typeface="隶书" pitchFamily="49" charset="-122"/>
              </a:endParaRPr>
            </a:p>
          </p:txBody>
        </p:sp>
      </p:grpSp>
      <p:grpSp>
        <p:nvGrpSpPr>
          <p:cNvPr id="120" name="Group 119"/>
          <p:cNvGrpSpPr/>
          <p:nvPr/>
        </p:nvGrpSpPr>
        <p:grpSpPr>
          <a:xfrm>
            <a:off x="8381376" y="5331283"/>
            <a:ext cx="1701800" cy="396168"/>
            <a:chOff x="2444750" y="2181932"/>
            <a:chExt cx="1701800" cy="396168"/>
          </a:xfrm>
        </p:grpSpPr>
        <p:sp>
          <p:nvSpPr>
            <p:cNvPr id="121" name="Rounded Rectangle 120"/>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22" name="Rounded Rectangle 121"/>
            <p:cNvSpPr/>
            <p:nvPr/>
          </p:nvSpPr>
          <p:spPr bwMode="auto">
            <a:xfrm>
              <a:off x="2460103" y="2241549"/>
              <a:ext cx="1673747" cy="292101"/>
            </a:xfrm>
            <a:prstGeom prst="roundRect">
              <a:avLst/>
            </a:prstGeom>
            <a:solidFill>
              <a:schemeClr val="accent2">
                <a:lumMod val="60000"/>
                <a:lumOff val="4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23" name="TextBox 122"/>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一次折算</a:t>
              </a:r>
              <a:endParaRPr lang="zh-CN" altLang="en-US" sz="2000" dirty="0">
                <a:solidFill>
                  <a:schemeClr val="bg1"/>
                </a:solidFill>
                <a:latin typeface="隶书" pitchFamily="49" charset="-122"/>
                <a:ea typeface="隶书" pitchFamily="49" charset="-122"/>
              </a:endParaRPr>
            </a:p>
          </p:txBody>
        </p:sp>
      </p:grpSp>
      <p:grpSp>
        <p:nvGrpSpPr>
          <p:cNvPr id="124" name="Group 123"/>
          <p:cNvGrpSpPr/>
          <p:nvPr/>
        </p:nvGrpSpPr>
        <p:grpSpPr>
          <a:xfrm>
            <a:off x="6396643" y="5788484"/>
            <a:ext cx="1701800" cy="396168"/>
            <a:chOff x="2444750" y="2181932"/>
            <a:chExt cx="1701800" cy="396168"/>
          </a:xfrm>
        </p:grpSpPr>
        <p:sp>
          <p:nvSpPr>
            <p:cNvPr id="125" name="Rounded Rectangle 124"/>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26" name="Rounded Rectangle 125"/>
            <p:cNvSpPr/>
            <p:nvPr/>
          </p:nvSpPr>
          <p:spPr bwMode="auto">
            <a:xfrm>
              <a:off x="2460103" y="2241549"/>
              <a:ext cx="1673747" cy="292101"/>
            </a:xfrm>
            <a:prstGeom prst="roundRect">
              <a:avLst/>
            </a:prstGeom>
            <a:solidFill>
              <a:srgbClr val="00206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27" name="TextBox 126"/>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能耗比较</a:t>
              </a:r>
              <a:endParaRPr lang="zh-CN" altLang="en-US" sz="2000" dirty="0">
                <a:solidFill>
                  <a:schemeClr val="bg1"/>
                </a:solidFill>
                <a:latin typeface="隶书" pitchFamily="49" charset="-122"/>
                <a:ea typeface="隶书" pitchFamily="49" charset="-122"/>
              </a:endParaRPr>
            </a:p>
          </p:txBody>
        </p:sp>
      </p:grpSp>
      <p:grpSp>
        <p:nvGrpSpPr>
          <p:cNvPr id="128" name="Group 127"/>
          <p:cNvGrpSpPr/>
          <p:nvPr/>
        </p:nvGrpSpPr>
        <p:grpSpPr>
          <a:xfrm>
            <a:off x="8381376" y="4874083"/>
            <a:ext cx="1701800" cy="396168"/>
            <a:chOff x="2444750" y="2181932"/>
            <a:chExt cx="1701800" cy="396168"/>
          </a:xfrm>
        </p:grpSpPr>
        <p:sp>
          <p:nvSpPr>
            <p:cNvPr id="129" name="Rounded Rectangle 128"/>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0" name="Rounded Rectangle 129"/>
            <p:cNvSpPr/>
            <p:nvPr/>
          </p:nvSpPr>
          <p:spPr bwMode="auto">
            <a:xfrm>
              <a:off x="2460103" y="2241549"/>
              <a:ext cx="1673747" cy="292101"/>
            </a:xfrm>
            <a:prstGeom prst="roundRect">
              <a:avLst/>
            </a:prstGeom>
            <a:solidFill>
              <a:srgbClr val="C000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1" name="TextBox 130"/>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设备管理</a:t>
              </a:r>
              <a:endParaRPr lang="zh-CN" altLang="en-US" sz="2000" dirty="0">
                <a:solidFill>
                  <a:schemeClr val="bg1"/>
                </a:solidFill>
                <a:latin typeface="隶书" pitchFamily="49" charset="-122"/>
                <a:ea typeface="隶书" pitchFamily="49" charset="-122"/>
              </a:endParaRPr>
            </a:p>
          </p:txBody>
        </p:sp>
      </p:grpSp>
      <p:grpSp>
        <p:nvGrpSpPr>
          <p:cNvPr id="132" name="Group 131"/>
          <p:cNvGrpSpPr/>
          <p:nvPr/>
        </p:nvGrpSpPr>
        <p:grpSpPr>
          <a:xfrm>
            <a:off x="8381376" y="3959683"/>
            <a:ext cx="1701800" cy="396168"/>
            <a:chOff x="2444750" y="2181932"/>
            <a:chExt cx="1701800" cy="396168"/>
          </a:xfrm>
        </p:grpSpPr>
        <p:sp>
          <p:nvSpPr>
            <p:cNvPr id="133" name="Rounded Rectangle 132"/>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4" name="Rounded Rectangle 133"/>
            <p:cNvSpPr/>
            <p:nvPr/>
          </p:nvSpPr>
          <p:spPr bwMode="auto">
            <a:xfrm>
              <a:off x="2460103" y="2241549"/>
              <a:ext cx="1673747" cy="292101"/>
            </a:xfrm>
            <a:prstGeom prst="roundRect">
              <a:avLst/>
            </a:prstGeom>
            <a:solidFill>
              <a:srgbClr val="FF00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5" name="TextBox 134"/>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能耗报警</a:t>
              </a:r>
              <a:endParaRPr lang="zh-CN" altLang="en-US" sz="2000" dirty="0">
                <a:solidFill>
                  <a:schemeClr val="bg1"/>
                </a:solidFill>
                <a:latin typeface="隶书" pitchFamily="49" charset="-122"/>
                <a:ea typeface="隶书" pitchFamily="49" charset="-122"/>
              </a:endParaRPr>
            </a:p>
          </p:txBody>
        </p:sp>
      </p:grpSp>
      <p:grpSp>
        <p:nvGrpSpPr>
          <p:cNvPr id="136" name="Group 135"/>
          <p:cNvGrpSpPr/>
          <p:nvPr/>
        </p:nvGrpSpPr>
        <p:grpSpPr>
          <a:xfrm>
            <a:off x="8381376" y="3502483"/>
            <a:ext cx="1701800" cy="396168"/>
            <a:chOff x="2444750" y="2181932"/>
            <a:chExt cx="1701800" cy="396168"/>
          </a:xfrm>
        </p:grpSpPr>
        <p:sp>
          <p:nvSpPr>
            <p:cNvPr id="137" name="Rounded Rectangle 136"/>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8" name="Rounded Rectangle 137"/>
            <p:cNvSpPr/>
            <p:nvPr/>
          </p:nvSpPr>
          <p:spPr bwMode="auto">
            <a:xfrm>
              <a:off x="2460103" y="2241549"/>
              <a:ext cx="1673747" cy="292101"/>
            </a:xfrm>
            <a:prstGeom prst="roundRect">
              <a:avLst/>
            </a:prstGeom>
            <a:solidFill>
              <a:srgbClr val="7030A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39" name="TextBox 138"/>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趋势分析</a:t>
              </a:r>
              <a:endParaRPr lang="zh-CN" altLang="en-US" sz="2000" dirty="0">
                <a:solidFill>
                  <a:schemeClr val="bg1"/>
                </a:solidFill>
                <a:latin typeface="隶书" pitchFamily="49" charset="-122"/>
                <a:ea typeface="隶书" pitchFamily="49" charset="-122"/>
              </a:endParaRPr>
            </a:p>
          </p:txBody>
        </p:sp>
      </p:grpSp>
      <p:grpSp>
        <p:nvGrpSpPr>
          <p:cNvPr id="140" name="Group 139"/>
          <p:cNvGrpSpPr/>
          <p:nvPr/>
        </p:nvGrpSpPr>
        <p:grpSpPr>
          <a:xfrm>
            <a:off x="8381376" y="4416883"/>
            <a:ext cx="1701800" cy="396168"/>
            <a:chOff x="2444750" y="2181932"/>
            <a:chExt cx="1701800" cy="396168"/>
          </a:xfrm>
        </p:grpSpPr>
        <p:sp>
          <p:nvSpPr>
            <p:cNvPr id="141" name="Rounded Rectangle 140"/>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42" name="Rounded Rectangle 141"/>
            <p:cNvSpPr/>
            <p:nvPr/>
          </p:nvSpPr>
          <p:spPr bwMode="auto">
            <a:xfrm>
              <a:off x="2460103" y="2241549"/>
              <a:ext cx="1673747" cy="292101"/>
            </a:xfrm>
            <a:prstGeom prst="roundRect">
              <a:avLst/>
            </a:prstGeom>
            <a:solidFill>
              <a:srgbClr val="00B05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43" name="TextBox 142"/>
            <p:cNvSpPr txBox="1"/>
            <p:nvPr/>
          </p:nvSpPr>
          <p:spPr>
            <a:xfrm>
              <a:off x="2687116" y="2181932"/>
              <a:ext cx="1408634" cy="389530"/>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能耗概览</a:t>
              </a:r>
              <a:endParaRPr lang="zh-CN" altLang="en-US" sz="2000" dirty="0">
                <a:solidFill>
                  <a:schemeClr val="bg1"/>
                </a:solidFill>
                <a:latin typeface="隶书" pitchFamily="49" charset="-122"/>
                <a:ea typeface="隶书" pitchFamily="49" charset="-122"/>
              </a:endParaRPr>
            </a:p>
          </p:txBody>
        </p:sp>
      </p:grpSp>
      <p:grpSp>
        <p:nvGrpSpPr>
          <p:cNvPr id="144" name="Group 143"/>
          <p:cNvGrpSpPr/>
          <p:nvPr/>
        </p:nvGrpSpPr>
        <p:grpSpPr>
          <a:xfrm>
            <a:off x="10369813" y="4402995"/>
            <a:ext cx="1727200" cy="430887"/>
            <a:chOff x="2444750" y="2181932"/>
            <a:chExt cx="1727200" cy="430887"/>
          </a:xfrm>
        </p:grpSpPr>
        <p:sp>
          <p:nvSpPr>
            <p:cNvPr id="145" name="Rounded Rectangle 144"/>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46" name="Rounded Rectangle 145"/>
            <p:cNvSpPr/>
            <p:nvPr/>
          </p:nvSpPr>
          <p:spPr bwMode="auto">
            <a:xfrm>
              <a:off x="2460103" y="2241549"/>
              <a:ext cx="1673747" cy="292101"/>
            </a:xfrm>
            <a:prstGeom prst="roundRect">
              <a:avLst/>
            </a:prstGeom>
            <a:solidFill>
              <a:srgbClr val="0070C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47" name="TextBox 146"/>
            <p:cNvSpPr txBox="1"/>
            <p:nvPr/>
          </p:nvSpPr>
          <p:spPr>
            <a:xfrm>
              <a:off x="2461326" y="2181932"/>
              <a:ext cx="1710624" cy="430887"/>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工作时段占比</a:t>
              </a:r>
              <a:endParaRPr lang="zh-CN" altLang="en-US" sz="2000" dirty="0">
                <a:solidFill>
                  <a:schemeClr val="bg1"/>
                </a:solidFill>
                <a:latin typeface="隶书" pitchFamily="49" charset="-122"/>
                <a:ea typeface="隶书" pitchFamily="49" charset="-122"/>
              </a:endParaRPr>
            </a:p>
          </p:txBody>
        </p:sp>
      </p:grpSp>
      <p:grpSp>
        <p:nvGrpSpPr>
          <p:cNvPr id="148" name="Group 147"/>
          <p:cNvGrpSpPr/>
          <p:nvPr/>
        </p:nvGrpSpPr>
        <p:grpSpPr>
          <a:xfrm>
            <a:off x="10369813" y="3952602"/>
            <a:ext cx="1778645" cy="430887"/>
            <a:chOff x="2444750" y="2181795"/>
            <a:chExt cx="1778645" cy="430887"/>
          </a:xfrm>
        </p:grpSpPr>
        <p:sp>
          <p:nvSpPr>
            <p:cNvPr id="149" name="Rounded Rectangle 148"/>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0" name="Rounded Rectangle 149"/>
            <p:cNvSpPr/>
            <p:nvPr/>
          </p:nvSpPr>
          <p:spPr bwMode="auto">
            <a:xfrm>
              <a:off x="2460103" y="2241549"/>
              <a:ext cx="1673747" cy="292101"/>
            </a:xfrm>
            <a:prstGeom prst="roundRect">
              <a:avLst/>
            </a:prstGeom>
            <a:solidFill>
              <a:srgbClr val="FF99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1" name="TextBox 150"/>
            <p:cNvSpPr txBox="1"/>
            <p:nvPr/>
          </p:nvSpPr>
          <p:spPr>
            <a:xfrm>
              <a:off x="2587748" y="2181795"/>
              <a:ext cx="1635647" cy="430887"/>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工作日占比</a:t>
              </a:r>
              <a:endParaRPr lang="zh-CN" altLang="en-US" sz="2000" dirty="0">
                <a:solidFill>
                  <a:schemeClr val="bg1"/>
                </a:solidFill>
                <a:latin typeface="隶书" pitchFamily="49" charset="-122"/>
                <a:ea typeface="隶书" pitchFamily="49" charset="-122"/>
              </a:endParaRPr>
            </a:p>
          </p:txBody>
        </p:sp>
      </p:grpSp>
      <p:grpSp>
        <p:nvGrpSpPr>
          <p:cNvPr id="152" name="Group 151"/>
          <p:cNvGrpSpPr/>
          <p:nvPr/>
        </p:nvGrpSpPr>
        <p:grpSpPr>
          <a:xfrm>
            <a:off x="10369813" y="4887970"/>
            <a:ext cx="1701800" cy="430887"/>
            <a:chOff x="2444750" y="2181932"/>
            <a:chExt cx="1701800" cy="430887"/>
          </a:xfrm>
        </p:grpSpPr>
        <p:sp>
          <p:nvSpPr>
            <p:cNvPr id="153" name="Rounded Rectangle 152"/>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4" name="Rounded Rectangle 153"/>
            <p:cNvSpPr/>
            <p:nvPr/>
          </p:nvSpPr>
          <p:spPr bwMode="auto">
            <a:xfrm>
              <a:off x="2460103" y="2241549"/>
              <a:ext cx="1673747" cy="292101"/>
            </a:xfrm>
            <a:prstGeom prst="roundRect">
              <a:avLst/>
            </a:prstGeom>
            <a:solidFill>
              <a:srgbClr val="9966FF"/>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5" name="TextBox 154"/>
            <p:cNvSpPr txBox="1"/>
            <p:nvPr/>
          </p:nvSpPr>
          <p:spPr>
            <a:xfrm>
              <a:off x="2687116" y="2181932"/>
              <a:ext cx="1408634" cy="430887"/>
            </a:xfrm>
            <a:prstGeom prst="rect">
              <a:avLst/>
            </a:prstGeom>
            <a:noFill/>
          </p:spPr>
          <p:txBody>
            <a:bodyPr wrap="square" rtlCol="0">
              <a:spAutoFit/>
            </a:bodyPr>
            <a:lstStyle/>
            <a:p>
              <a:pPr>
                <a:buNone/>
              </a:pPr>
              <a:r>
                <a:rPr lang="zh-CN" altLang="en-US" sz="2000" dirty="0">
                  <a:solidFill>
                    <a:schemeClr val="bg1"/>
                  </a:solidFill>
                  <a:latin typeface="隶书" pitchFamily="49" charset="-122"/>
                  <a:ea typeface="隶书" pitchFamily="49" charset="-122"/>
                </a:rPr>
                <a:t>报</a:t>
              </a:r>
              <a:r>
                <a:rPr lang="zh-CN" altLang="en-US" sz="2000" dirty="0" smtClean="0">
                  <a:solidFill>
                    <a:schemeClr val="bg1"/>
                  </a:solidFill>
                  <a:latin typeface="隶书" pitchFamily="49" charset="-122"/>
                  <a:ea typeface="隶书" pitchFamily="49" charset="-122"/>
                </a:rPr>
                <a:t>告模板</a:t>
              </a:r>
              <a:endParaRPr lang="zh-CN" altLang="en-US" sz="1800" dirty="0">
                <a:solidFill>
                  <a:schemeClr val="bg1"/>
                </a:solidFill>
                <a:latin typeface="隶书" pitchFamily="49" charset="-122"/>
                <a:ea typeface="隶书" pitchFamily="49" charset="-122"/>
              </a:endParaRPr>
            </a:p>
          </p:txBody>
        </p:sp>
      </p:grpSp>
      <p:grpSp>
        <p:nvGrpSpPr>
          <p:cNvPr id="156" name="Group 155"/>
          <p:cNvGrpSpPr/>
          <p:nvPr/>
        </p:nvGrpSpPr>
        <p:grpSpPr>
          <a:xfrm>
            <a:off x="10369813" y="5338226"/>
            <a:ext cx="1701800" cy="396168"/>
            <a:chOff x="2444750" y="2181932"/>
            <a:chExt cx="1701800" cy="396168"/>
          </a:xfrm>
        </p:grpSpPr>
        <p:sp>
          <p:nvSpPr>
            <p:cNvPr id="157" name="Rounded Rectangle 156"/>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8" name="Rounded Rectangle 157"/>
            <p:cNvSpPr/>
            <p:nvPr/>
          </p:nvSpPr>
          <p:spPr bwMode="auto">
            <a:xfrm>
              <a:off x="2460103" y="2241549"/>
              <a:ext cx="1673747" cy="292101"/>
            </a:xfrm>
            <a:prstGeom prst="roundRect">
              <a:avLst/>
            </a:prstGeom>
            <a:solidFill>
              <a:srgbClr val="00660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59" name="TextBox 158"/>
            <p:cNvSpPr txBox="1"/>
            <p:nvPr/>
          </p:nvSpPr>
          <p:spPr>
            <a:xfrm>
              <a:off x="2687116" y="2181932"/>
              <a:ext cx="1408634" cy="389530"/>
            </a:xfrm>
            <a:prstGeom prst="rect">
              <a:avLst/>
            </a:prstGeom>
            <a:noFill/>
          </p:spPr>
          <p:txBody>
            <a:bodyPr wrap="square" rtlCol="0">
              <a:spAutoFit/>
            </a:bodyPr>
            <a:lstStyle/>
            <a:p>
              <a:pPr>
                <a:buNone/>
              </a:pPr>
              <a:r>
                <a:rPr lang="zh-CN" altLang="en-US" sz="2000" dirty="0">
                  <a:solidFill>
                    <a:schemeClr val="bg1"/>
                  </a:solidFill>
                  <a:latin typeface="隶书" pitchFamily="49" charset="-122"/>
                  <a:ea typeface="隶书" pitchFamily="49" charset="-122"/>
                </a:rPr>
                <a:t>能</a:t>
              </a:r>
              <a:r>
                <a:rPr lang="zh-CN" altLang="en-US" sz="2000" dirty="0" smtClean="0">
                  <a:solidFill>
                    <a:schemeClr val="bg1"/>
                  </a:solidFill>
                  <a:latin typeface="隶书" pitchFamily="49" charset="-122"/>
                  <a:ea typeface="隶书" pitchFamily="49" charset="-122"/>
                </a:rPr>
                <a:t>耗泄漏</a:t>
              </a:r>
              <a:endParaRPr lang="zh-CN" altLang="en-US" sz="2000" dirty="0">
                <a:solidFill>
                  <a:schemeClr val="bg1"/>
                </a:solidFill>
                <a:latin typeface="隶书" pitchFamily="49" charset="-122"/>
                <a:ea typeface="隶书" pitchFamily="49" charset="-122"/>
              </a:endParaRPr>
            </a:p>
          </p:txBody>
        </p:sp>
      </p:grpSp>
      <p:grpSp>
        <p:nvGrpSpPr>
          <p:cNvPr id="160" name="Group 159"/>
          <p:cNvGrpSpPr/>
          <p:nvPr/>
        </p:nvGrpSpPr>
        <p:grpSpPr>
          <a:xfrm>
            <a:off x="10369813" y="3502483"/>
            <a:ext cx="1701800" cy="430887"/>
            <a:chOff x="2444750" y="2181932"/>
            <a:chExt cx="1701800" cy="430887"/>
          </a:xfrm>
        </p:grpSpPr>
        <p:sp>
          <p:nvSpPr>
            <p:cNvPr id="161" name="Rounded Rectangle 160"/>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62" name="Rounded Rectangle 161"/>
            <p:cNvSpPr/>
            <p:nvPr/>
          </p:nvSpPr>
          <p:spPr bwMode="auto">
            <a:xfrm>
              <a:off x="2460103" y="2241549"/>
              <a:ext cx="1673747" cy="292101"/>
            </a:xfrm>
            <a:prstGeom prst="roundRect">
              <a:avLst/>
            </a:prstGeom>
            <a:solidFill>
              <a:srgbClr val="0000FF"/>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63" name="TextBox 162"/>
            <p:cNvSpPr txBox="1"/>
            <p:nvPr/>
          </p:nvSpPr>
          <p:spPr>
            <a:xfrm>
              <a:off x="2687116" y="2181932"/>
              <a:ext cx="1408634" cy="430887"/>
            </a:xfrm>
            <a:prstGeom prst="rect">
              <a:avLst/>
            </a:prstGeom>
            <a:noFill/>
          </p:spPr>
          <p:txBody>
            <a:bodyPr wrap="square" rtlCol="0">
              <a:spAutoFit/>
            </a:bodyPr>
            <a:lstStyle/>
            <a:p>
              <a:pPr>
                <a:buNone/>
              </a:pPr>
              <a:r>
                <a:rPr lang="zh-CN" altLang="en-US" sz="2000" dirty="0">
                  <a:solidFill>
                    <a:schemeClr val="bg1"/>
                  </a:solidFill>
                  <a:latin typeface="隶书" pitchFamily="49" charset="-122"/>
                  <a:ea typeface="隶书" pitchFamily="49" charset="-122"/>
                </a:rPr>
                <a:t>虚</a:t>
              </a:r>
              <a:r>
                <a:rPr lang="zh-CN" altLang="en-US" sz="2000" dirty="0" smtClean="0">
                  <a:solidFill>
                    <a:schemeClr val="bg1"/>
                  </a:solidFill>
                  <a:latin typeface="隶书" pitchFamily="49" charset="-122"/>
                  <a:ea typeface="隶书" pitchFamily="49" charset="-122"/>
                </a:rPr>
                <a:t>拟仪表</a:t>
              </a:r>
              <a:endParaRPr lang="zh-CN" altLang="en-US" sz="2000" dirty="0">
                <a:solidFill>
                  <a:schemeClr val="bg1"/>
                </a:solidFill>
                <a:latin typeface="隶书" pitchFamily="49" charset="-122"/>
                <a:ea typeface="隶书" pitchFamily="49" charset="-122"/>
              </a:endParaRPr>
            </a:p>
          </p:txBody>
        </p:sp>
      </p:grpSp>
      <p:grpSp>
        <p:nvGrpSpPr>
          <p:cNvPr id="164" name="Group 163"/>
          <p:cNvGrpSpPr/>
          <p:nvPr/>
        </p:nvGrpSpPr>
        <p:grpSpPr>
          <a:xfrm>
            <a:off x="10369813" y="5788484"/>
            <a:ext cx="1701800" cy="430887"/>
            <a:chOff x="2444750" y="2181932"/>
            <a:chExt cx="1701800" cy="430887"/>
          </a:xfrm>
        </p:grpSpPr>
        <p:sp>
          <p:nvSpPr>
            <p:cNvPr id="165" name="Rounded Rectangle 164"/>
            <p:cNvSpPr/>
            <p:nvPr/>
          </p:nvSpPr>
          <p:spPr bwMode="auto">
            <a:xfrm>
              <a:off x="2444750" y="2203449"/>
              <a:ext cx="1701800" cy="374651"/>
            </a:xfrm>
            <a:prstGeom prst="roundRect">
              <a:avLst/>
            </a:prstGeom>
            <a:solidFill>
              <a:srgbClr val="C8C8C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66" name="Rounded Rectangle 165"/>
            <p:cNvSpPr/>
            <p:nvPr/>
          </p:nvSpPr>
          <p:spPr bwMode="auto">
            <a:xfrm>
              <a:off x="2460103" y="2241549"/>
              <a:ext cx="1673747" cy="292101"/>
            </a:xfrm>
            <a:prstGeom prst="roundRect">
              <a:avLst/>
            </a:prstGeom>
            <a:solidFill>
              <a:srgbClr val="002060"/>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167" name="TextBox 166"/>
            <p:cNvSpPr txBox="1"/>
            <p:nvPr/>
          </p:nvSpPr>
          <p:spPr>
            <a:xfrm>
              <a:off x="2687116" y="2181932"/>
              <a:ext cx="1408634" cy="430887"/>
            </a:xfrm>
            <a:prstGeom prst="rect">
              <a:avLst/>
            </a:prstGeom>
            <a:noFill/>
          </p:spPr>
          <p:txBody>
            <a:bodyPr wrap="square" rtlCol="0">
              <a:spAutoFit/>
            </a:bodyPr>
            <a:lstStyle/>
            <a:p>
              <a:pPr>
                <a:buNone/>
              </a:pPr>
              <a:r>
                <a:rPr lang="zh-CN" altLang="en-US" sz="2000" dirty="0" smtClean="0">
                  <a:solidFill>
                    <a:schemeClr val="bg1"/>
                  </a:solidFill>
                  <a:latin typeface="隶书" pitchFamily="49" charset="-122"/>
                  <a:ea typeface="隶书" pitchFamily="49" charset="-122"/>
                </a:rPr>
                <a:t>能效</a:t>
              </a:r>
              <a:r>
                <a:rPr lang="en-US" altLang="zh-CN" sz="1800" dirty="0" smtClean="0">
                  <a:solidFill>
                    <a:schemeClr val="bg1"/>
                  </a:solidFill>
                  <a:latin typeface="隶书" pitchFamily="49" charset="-122"/>
                  <a:ea typeface="隶书" pitchFamily="49" charset="-122"/>
                </a:rPr>
                <a:t>COP</a:t>
              </a:r>
              <a:endParaRPr lang="zh-CN" altLang="en-US" sz="1800" dirty="0">
                <a:solidFill>
                  <a:schemeClr val="bg1"/>
                </a:solidFill>
                <a:latin typeface="隶书" pitchFamily="49" charset="-122"/>
                <a:ea typeface="隶书" pitchFamily="49" charset="-122"/>
              </a:endParaRPr>
            </a:p>
          </p:txBody>
        </p:sp>
      </p:grpSp>
    </p:spTree>
    <p:extLst>
      <p:ext uri="{BB962C8B-B14F-4D97-AF65-F5344CB8AC3E}">
        <p14:creationId xmlns:p14="http://schemas.microsoft.com/office/powerpoint/2010/main" val="487857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9" y="127912"/>
            <a:ext cx="4365171" cy="400110"/>
          </a:xfrm>
          <a:prstGeom prst="rect">
            <a:avLst/>
          </a:prstGeom>
          <a:noFill/>
        </p:spPr>
        <p:txBody>
          <a:bodyPr wrap="square" rtlCol="0">
            <a:spAutoFit/>
          </a:bodyPr>
          <a:lstStyle/>
          <a:p>
            <a:pPr>
              <a:buNone/>
            </a:pPr>
            <a:r>
              <a:rPr lang="zh-CN" altLang="en-US" sz="2000" b="1" dirty="0">
                <a:latin typeface="华文楷体" panose="02010600040101010101" pitchFamily="2" charset="-122"/>
                <a:ea typeface="华文楷体" panose="02010600040101010101" pitchFamily="2" charset="-122"/>
              </a:rPr>
              <a:t>商</a:t>
            </a:r>
            <a:r>
              <a:rPr lang="zh-CN" altLang="en-US" sz="2000" b="1" dirty="0" smtClean="0">
                <a:latin typeface="华文楷体" panose="02010600040101010101" pitchFamily="2" charset="-122"/>
                <a:ea typeface="华文楷体" panose="02010600040101010101" pitchFamily="2" charset="-122"/>
              </a:rPr>
              <a:t>业建筑典型案例</a:t>
            </a:r>
            <a:r>
              <a:rPr lang="en-US" altLang="zh-CN" sz="2000" b="1" dirty="0" smtClean="0">
                <a:latin typeface="华文楷体" panose="02010600040101010101" pitchFamily="2" charset="-122"/>
                <a:ea typeface="华文楷体" panose="02010600040101010101" pitchFamily="2" charset="-122"/>
              </a:rPr>
              <a:t>---</a:t>
            </a:r>
            <a:r>
              <a:rPr lang="zh-CN" altLang="en-US" sz="2000" b="1" dirty="0" smtClean="0">
                <a:solidFill>
                  <a:srgbClr val="00B050"/>
                </a:solidFill>
                <a:latin typeface="华文楷体" panose="02010600040101010101" pitchFamily="2" charset="-122"/>
                <a:ea typeface="华文楷体" panose="02010600040101010101" pitchFamily="2" charset="-122"/>
              </a:rPr>
              <a:t>广州太古汇</a:t>
            </a:r>
            <a:endParaRPr lang="zh-CN" altLang="en-US" sz="2000" b="1" dirty="0">
              <a:solidFill>
                <a:srgbClr val="00B050"/>
              </a:solidFill>
              <a:latin typeface="华文楷体" panose="02010600040101010101" pitchFamily="2" charset="-122"/>
              <a:ea typeface="华文楷体" panose="02010600040101010101" pitchFamily="2" charset="-122"/>
            </a:endParaRPr>
          </a:p>
        </p:txBody>
      </p:sp>
      <p:pic>
        <p:nvPicPr>
          <p:cNvPr id="8" name="Picture 7" descr="mhrf-dspd34015f30.jpg"/>
          <p:cNvPicPr/>
          <p:nvPr/>
        </p:nvPicPr>
        <p:blipFill>
          <a:blip r:embed="rId4"/>
          <a:stretch>
            <a:fillRect/>
          </a:stretch>
        </p:blipFill>
        <p:spPr>
          <a:xfrm>
            <a:off x="435429" y="558799"/>
            <a:ext cx="2761344" cy="2922023"/>
          </a:xfrm>
          <a:prstGeom prst="rect">
            <a:avLst/>
          </a:prstGeom>
        </p:spPr>
      </p:pic>
      <p:sp>
        <p:nvSpPr>
          <p:cNvPr id="3" name="Rectangle 2"/>
          <p:cNvSpPr/>
          <p:nvPr/>
        </p:nvSpPr>
        <p:spPr>
          <a:xfrm>
            <a:off x="3559629" y="779306"/>
            <a:ext cx="8189685" cy="1015663"/>
          </a:xfrm>
          <a:prstGeom prst="rect">
            <a:avLst/>
          </a:prstGeom>
        </p:spPr>
        <p:txBody>
          <a:bodyPr wrap="square">
            <a:spAutoFit/>
          </a:bodyPr>
          <a:lstStyle/>
          <a:p>
            <a:r>
              <a:rPr lang="zh-CN" altLang="en-US" sz="2000" b="1" dirty="0"/>
              <a:t>项</a:t>
            </a:r>
            <a:r>
              <a:rPr lang="zh-CN" altLang="en-US" sz="2000" b="1" dirty="0" smtClean="0"/>
              <a:t>目由</a:t>
            </a:r>
            <a:r>
              <a:rPr lang="zh-CN" altLang="en-US" sz="2000" b="1" dirty="0"/>
              <a:t>一个大型购物商场、两座甲级办公楼、文华东方酒店及酒店式服务住宅、一个文化中心构成</a:t>
            </a:r>
            <a:r>
              <a:rPr lang="zh-CN" altLang="en-US" sz="2000" b="1" dirty="0" smtClean="0"/>
              <a:t>。</a:t>
            </a:r>
            <a:r>
              <a:rPr lang="zh-CN" altLang="zh-CN" sz="2000" b="1" dirty="0"/>
              <a:t>广州太古汇一座及二座均获得了美国绿色建筑协会的能源与环境设计先锋评级（</a:t>
            </a:r>
            <a:r>
              <a:rPr lang="en-US" altLang="zh-CN" sz="2000" b="1" dirty="0"/>
              <a:t>LEED</a:t>
            </a:r>
            <a:r>
              <a:rPr lang="zh-CN" altLang="zh-CN" sz="2000" b="1" dirty="0"/>
              <a:t>）金奖认证</a:t>
            </a:r>
            <a:r>
              <a:rPr lang="zh-CN" altLang="zh-CN" sz="2000" b="1" dirty="0" smtClean="0"/>
              <a:t>。</a:t>
            </a:r>
            <a:endParaRPr lang="zh-CN" altLang="en-US" sz="2000" b="1" dirty="0"/>
          </a:p>
        </p:txBody>
      </p:sp>
      <p:sp>
        <p:nvSpPr>
          <p:cNvPr id="12" name="Rectangle 11"/>
          <p:cNvSpPr/>
          <p:nvPr/>
        </p:nvSpPr>
        <p:spPr>
          <a:xfrm>
            <a:off x="3559629" y="2323251"/>
            <a:ext cx="8189685" cy="1323439"/>
          </a:xfrm>
          <a:prstGeom prst="rect">
            <a:avLst/>
          </a:prstGeom>
        </p:spPr>
        <p:txBody>
          <a:bodyPr wrap="square">
            <a:spAutoFit/>
          </a:bodyPr>
          <a:lstStyle/>
          <a:p>
            <a:r>
              <a:rPr lang="zh-CN" altLang="en-US" sz="2000" b="1" dirty="0">
                <a:solidFill>
                  <a:srgbClr val="7030A0"/>
                </a:solidFill>
              </a:rPr>
              <a:t>项</a:t>
            </a:r>
            <a:r>
              <a:rPr lang="zh-CN" altLang="en-US" sz="2000" b="1" dirty="0" smtClean="0">
                <a:solidFill>
                  <a:srgbClr val="7030A0"/>
                </a:solidFill>
              </a:rPr>
              <a:t>目特点：</a:t>
            </a:r>
            <a:endParaRPr lang="en-US" altLang="zh-CN" sz="2000" b="1" dirty="0" smtClean="0">
              <a:solidFill>
                <a:srgbClr val="7030A0"/>
              </a:solidFill>
            </a:endParaRPr>
          </a:p>
          <a:p>
            <a:r>
              <a:rPr lang="en-US" altLang="zh-CN" sz="2000" b="1" dirty="0">
                <a:solidFill>
                  <a:srgbClr val="7030A0"/>
                </a:solidFill>
              </a:rPr>
              <a:t> </a:t>
            </a:r>
            <a:r>
              <a:rPr lang="en-US" altLang="zh-CN" sz="2000" b="1" dirty="0" smtClean="0">
                <a:solidFill>
                  <a:srgbClr val="7030A0"/>
                </a:solidFill>
              </a:rPr>
              <a:t>                   </a:t>
            </a:r>
            <a:r>
              <a:rPr lang="zh-CN" altLang="en-US" sz="2000" b="1" dirty="0" smtClean="0">
                <a:solidFill>
                  <a:srgbClr val="7030A0"/>
                </a:solidFill>
              </a:rPr>
              <a:t>历史数据丰富，表具众多</a:t>
            </a:r>
            <a:endParaRPr lang="en-US" altLang="zh-CN" sz="2000" b="1" dirty="0" smtClean="0">
              <a:solidFill>
                <a:srgbClr val="7030A0"/>
              </a:solidFill>
            </a:endParaRPr>
          </a:p>
          <a:p>
            <a:r>
              <a:rPr lang="en-US" altLang="zh-CN" sz="2000" b="1" dirty="0">
                <a:solidFill>
                  <a:srgbClr val="7030A0"/>
                </a:solidFill>
              </a:rPr>
              <a:t> </a:t>
            </a:r>
            <a:r>
              <a:rPr lang="en-US" altLang="zh-CN" sz="2000" b="1" dirty="0" smtClean="0">
                <a:solidFill>
                  <a:srgbClr val="7030A0"/>
                </a:solidFill>
              </a:rPr>
              <a:t>                   100</a:t>
            </a:r>
            <a:r>
              <a:rPr lang="zh-CN" altLang="en-US" sz="2000" b="1" dirty="0" smtClean="0">
                <a:solidFill>
                  <a:srgbClr val="7030A0"/>
                </a:solidFill>
              </a:rPr>
              <a:t>多项</a:t>
            </a:r>
            <a:r>
              <a:rPr lang="en-US" altLang="zh-CN" sz="2000" b="1" dirty="0" smtClean="0">
                <a:solidFill>
                  <a:srgbClr val="7030A0"/>
                </a:solidFill>
              </a:rPr>
              <a:t>KPI </a:t>
            </a:r>
            <a:r>
              <a:rPr lang="zh-CN" altLang="en-US" sz="2000" b="1" dirty="0" smtClean="0">
                <a:solidFill>
                  <a:srgbClr val="7030A0"/>
                </a:solidFill>
              </a:rPr>
              <a:t>考核</a:t>
            </a:r>
            <a:endParaRPr lang="en-US" altLang="zh-CN" sz="2000" b="1" dirty="0" smtClean="0">
              <a:solidFill>
                <a:srgbClr val="7030A0"/>
              </a:solidFill>
            </a:endParaRPr>
          </a:p>
          <a:p>
            <a:r>
              <a:rPr lang="en-US" altLang="zh-CN" sz="2000" b="1" dirty="0">
                <a:solidFill>
                  <a:srgbClr val="7030A0"/>
                </a:solidFill>
              </a:rPr>
              <a:t> </a:t>
            </a:r>
            <a:r>
              <a:rPr lang="en-US" altLang="zh-CN" sz="2000" b="1" dirty="0" smtClean="0">
                <a:solidFill>
                  <a:srgbClr val="7030A0"/>
                </a:solidFill>
              </a:rPr>
              <a:t>                   </a:t>
            </a:r>
            <a:r>
              <a:rPr lang="zh-CN" altLang="en-US" sz="2000" b="1" dirty="0" smtClean="0">
                <a:solidFill>
                  <a:srgbClr val="7030A0"/>
                </a:solidFill>
              </a:rPr>
              <a:t>香港</a:t>
            </a:r>
            <a:r>
              <a:rPr lang="en-US" altLang="zh-CN" sz="2000" b="1" dirty="0" smtClean="0">
                <a:solidFill>
                  <a:srgbClr val="7030A0"/>
                </a:solidFill>
              </a:rPr>
              <a:t>-</a:t>
            </a:r>
            <a:r>
              <a:rPr lang="zh-CN" altLang="en-US" sz="2000" b="1" dirty="0" smtClean="0">
                <a:solidFill>
                  <a:srgbClr val="7030A0"/>
                </a:solidFill>
              </a:rPr>
              <a:t>大陆面积转换</a:t>
            </a:r>
            <a:endParaRPr lang="zh-CN" altLang="en-US" sz="2000" b="1" dirty="0">
              <a:solidFill>
                <a:srgbClr val="7030A0"/>
              </a:solidFill>
            </a:endParaRPr>
          </a:p>
        </p:txBody>
      </p:sp>
      <p:pic>
        <p:nvPicPr>
          <p:cNvPr id="16" name="Picture 15"/>
          <p:cNvPicPr/>
          <p:nvPr/>
        </p:nvPicPr>
        <p:blipFill>
          <a:blip r:embed="rId5"/>
          <a:stretch>
            <a:fillRect/>
          </a:stretch>
        </p:blipFill>
        <p:spPr>
          <a:xfrm>
            <a:off x="6261804" y="3852091"/>
            <a:ext cx="5326945" cy="2367280"/>
          </a:xfrm>
          <a:prstGeom prst="rect">
            <a:avLst/>
          </a:prstGeom>
          <a:effectLst>
            <a:outerShdw blurRad="50800" dist="25400" dir="5400000" algn="ctr" rotWithShape="0">
              <a:srgbClr val="0070C0"/>
            </a:outerShdw>
          </a:effectLst>
        </p:spPr>
      </p:pic>
      <p:pic>
        <p:nvPicPr>
          <p:cNvPr id="17" name="Picture 16"/>
          <p:cNvPicPr/>
          <p:nvPr/>
        </p:nvPicPr>
        <p:blipFill>
          <a:blip r:embed="rId6"/>
          <a:stretch>
            <a:fillRect/>
          </a:stretch>
        </p:blipFill>
        <p:spPr>
          <a:xfrm>
            <a:off x="553200" y="3852091"/>
            <a:ext cx="5254171" cy="2367280"/>
          </a:xfrm>
          <a:prstGeom prst="rect">
            <a:avLst/>
          </a:prstGeom>
          <a:effectLst>
            <a:outerShdw blurRad="50800" dist="25400" dir="5400000" algn="ctr" rotWithShape="0">
              <a:srgbClr val="0070C0"/>
            </a:outerShdw>
          </a:effectLst>
        </p:spPr>
      </p:pic>
      <p:pic>
        <p:nvPicPr>
          <p:cNvPr id="14" name="Picture 13"/>
          <p:cNvPicPr/>
          <p:nvPr/>
        </p:nvPicPr>
        <p:blipFill>
          <a:blip r:embed="rId7" cstate="print"/>
          <a:srcRect/>
          <a:stretch>
            <a:fillRect/>
          </a:stretch>
        </p:blipFill>
        <p:spPr bwMode="auto">
          <a:xfrm>
            <a:off x="3619683" y="3840363"/>
            <a:ext cx="4829810" cy="2367280"/>
          </a:xfrm>
          <a:prstGeom prst="rect">
            <a:avLst/>
          </a:prstGeom>
          <a:noFill/>
          <a:ln w="9525">
            <a:solidFill>
              <a:schemeClr val="accent1"/>
            </a:solidFill>
            <a:miter lim="800000"/>
            <a:headEnd/>
            <a:tailEnd/>
          </a:ln>
          <a:effectLst>
            <a:outerShdw blurRad="50800" dist="25400" dir="5400000" algn="ctr" rotWithShape="0">
              <a:srgbClr val="0070C0"/>
            </a:outerShdw>
          </a:effectLst>
        </p:spPr>
      </p:pic>
    </p:spTree>
    <p:extLst>
      <p:ext uri="{BB962C8B-B14F-4D97-AF65-F5344CB8AC3E}">
        <p14:creationId xmlns:p14="http://schemas.microsoft.com/office/powerpoint/2010/main" val="158836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8" y="127912"/>
            <a:ext cx="4278085" cy="400110"/>
          </a:xfrm>
          <a:prstGeom prst="rect">
            <a:avLst/>
          </a:prstGeom>
          <a:noFill/>
        </p:spPr>
        <p:txBody>
          <a:bodyPr wrap="square" rtlCol="0">
            <a:spAutoFit/>
          </a:bodyPr>
          <a:lstStyle/>
          <a:p>
            <a:pPr>
              <a:buNone/>
            </a:pPr>
            <a:r>
              <a:rPr lang="zh-CN" altLang="en-US" sz="2000" b="1" dirty="0">
                <a:latin typeface="华文楷体" panose="02010600040101010101" pitchFamily="2" charset="-122"/>
                <a:ea typeface="华文楷体" panose="02010600040101010101" pitchFamily="2" charset="-122"/>
              </a:rPr>
              <a:t>医</a:t>
            </a:r>
            <a:r>
              <a:rPr lang="zh-CN" altLang="en-US" sz="2000" b="1" dirty="0" smtClean="0">
                <a:latin typeface="华文楷体" panose="02010600040101010101" pitchFamily="2" charset="-122"/>
                <a:ea typeface="华文楷体" panose="02010600040101010101" pitchFamily="2" charset="-122"/>
              </a:rPr>
              <a:t>院应用典型案例</a:t>
            </a:r>
            <a:r>
              <a:rPr lang="en-US" altLang="zh-CN" sz="2000" b="1" dirty="0" smtClean="0">
                <a:latin typeface="华文楷体" panose="02010600040101010101" pitchFamily="2" charset="-122"/>
                <a:ea typeface="华文楷体" panose="02010600040101010101" pitchFamily="2" charset="-122"/>
              </a:rPr>
              <a:t>---</a:t>
            </a:r>
            <a:r>
              <a:rPr lang="zh-CN" altLang="en-US" sz="2000" b="1" dirty="0" smtClean="0">
                <a:solidFill>
                  <a:srgbClr val="0070C0"/>
                </a:solidFill>
                <a:latin typeface="华文楷体" panose="02010600040101010101" pitchFamily="2" charset="-122"/>
                <a:ea typeface="华文楷体" panose="02010600040101010101" pitchFamily="2" charset="-122"/>
              </a:rPr>
              <a:t>北京协和医院</a:t>
            </a:r>
            <a:endParaRPr lang="zh-CN" altLang="en-US" sz="2000" b="1" dirty="0">
              <a:solidFill>
                <a:srgbClr val="0070C0"/>
              </a:solidFill>
              <a:latin typeface="华文楷体" panose="02010600040101010101" pitchFamily="2" charset="-122"/>
              <a:ea typeface="华文楷体" panose="02010600040101010101" pitchFamily="2" charset="-122"/>
            </a:endParaRPr>
          </a:p>
        </p:txBody>
      </p:sp>
      <p:pic>
        <p:nvPicPr>
          <p:cNvPr id="8" name="Picture 7"/>
          <p:cNvPicPr>
            <a:picLocks noChangeAspect="1"/>
          </p:cNvPicPr>
          <p:nvPr/>
        </p:nvPicPr>
        <p:blipFill>
          <a:blip r:embed="rId4"/>
          <a:stretch>
            <a:fillRect/>
          </a:stretch>
        </p:blipFill>
        <p:spPr>
          <a:xfrm>
            <a:off x="1303652" y="839235"/>
            <a:ext cx="9288532" cy="5138337"/>
          </a:xfrm>
          <a:prstGeom prst="rect">
            <a:avLst/>
          </a:prstGeom>
        </p:spPr>
      </p:pic>
      <p:sp>
        <p:nvSpPr>
          <p:cNvPr id="9" name="Rectangle 8"/>
          <p:cNvSpPr/>
          <p:nvPr/>
        </p:nvSpPr>
        <p:spPr>
          <a:xfrm>
            <a:off x="597445" y="800599"/>
            <a:ext cx="4728936" cy="1938992"/>
          </a:xfrm>
          <a:prstGeom prst="rect">
            <a:avLst/>
          </a:prstGeom>
        </p:spPr>
        <p:txBody>
          <a:bodyPr wrap="square">
            <a:spAutoFit/>
          </a:bodyPr>
          <a:lstStyle/>
          <a:p>
            <a:r>
              <a:rPr lang="en-US" altLang="zh-CN" sz="2000" b="1" dirty="0" err="1" smtClean="0">
                <a:latin typeface="+mn-ea"/>
              </a:rPr>
              <a:t>按照国家卫计委、住建部</a:t>
            </a:r>
            <a:r>
              <a:rPr lang="en-US" altLang="zh-CN" sz="2000" b="1" dirty="0" err="1">
                <a:latin typeface="+mn-ea"/>
              </a:rPr>
              <a:t>、</a:t>
            </a:r>
            <a:r>
              <a:rPr lang="en-US" altLang="zh-CN" sz="2000" b="1" dirty="0" err="1" smtClean="0">
                <a:latin typeface="+mn-ea"/>
              </a:rPr>
              <a:t>财政部启动</a:t>
            </a:r>
            <a:r>
              <a:rPr lang="zh-CN" altLang="en-US" sz="2000" b="1" dirty="0" smtClean="0">
                <a:latin typeface="+mn-ea"/>
              </a:rPr>
              <a:t>的</a:t>
            </a:r>
            <a:r>
              <a:rPr lang="en-US" altLang="zh-CN" sz="2000" b="1" dirty="0" err="1" smtClean="0">
                <a:latin typeface="+mn-ea"/>
              </a:rPr>
              <a:t>全国医院建筑能耗监管系统建设工作</a:t>
            </a:r>
            <a:r>
              <a:rPr lang="zh-CN" altLang="en-US" sz="2000" b="1" dirty="0" smtClean="0">
                <a:latin typeface="+mn-ea"/>
              </a:rPr>
              <a:t>要求</a:t>
            </a:r>
            <a:r>
              <a:rPr lang="en-US" altLang="zh-CN" sz="2000" b="1" dirty="0" smtClean="0">
                <a:latin typeface="+mn-ea"/>
              </a:rPr>
              <a:t>，</a:t>
            </a:r>
            <a:r>
              <a:rPr lang="en-US" altLang="zh-CN" sz="2000" b="1" dirty="0" err="1">
                <a:latin typeface="+mn-ea"/>
              </a:rPr>
              <a:t>结合北京协和医院基本情况</a:t>
            </a:r>
            <a:r>
              <a:rPr lang="en-US" altLang="zh-CN" sz="2000" b="1" dirty="0" err="1" smtClean="0">
                <a:latin typeface="+mn-ea"/>
              </a:rPr>
              <a:t>，进行电</a:t>
            </a:r>
            <a:r>
              <a:rPr lang="en-US" altLang="zh-CN" sz="2000" b="1" dirty="0" err="1">
                <a:latin typeface="+mn-ea"/>
              </a:rPr>
              <a:t>、水、燃气、集中供冷供热等分类能耗，进行监管，为医院建筑诊断、</a:t>
            </a:r>
            <a:r>
              <a:rPr lang="en-US" altLang="zh-CN" sz="2000" b="1" dirty="0" err="1" smtClean="0">
                <a:latin typeface="+mn-ea"/>
              </a:rPr>
              <a:t>节能改造提供科学依据</a:t>
            </a:r>
            <a:r>
              <a:rPr lang="zh-CN" altLang="en-US" sz="2000" b="1" dirty="0" smtClean="0">
                <a:latin typeface="+mn-ea"/>
              </a:rPr>
              <a:t>。</a:t>
            </a:r>
            <a:endParaRPr lang="zh-CN" altLang="en-US" sz="2000" b="1" dirty="0">
              <a:latin typeface="+mn-ea"/>
            </a:endParaRPr>
          </a:p>
        </p:txBody>
      </p:sp>
      <p:sp>
        <p:nvSpPr>
          <p:cNvPr id="10" name="Rectangle 9"/>
          <p:cNvSpPr/>
          <p:nvPr/>
        </p:nvSpPr>
        <p:spPr>
          <a:xfrm>
            <a:off x="597445" y="2981390"/>
            <a:ext cx="4728936" cy="707886"/>
          </a:xfrm>
          <a:prstGeom prst="rect">
            <a:avLst/>
          </a:prstGeom>
        </p:spPr>
        <p:txBody>
          <a:bodyPr wrap="square">
            <a:spAutoFit/>
          </a:bodyPr>
          <a:lstStyle/>
          <a:p>
            <a:r>
              <a:rPr lang="zh-CN" altLang="en-US" sz="2000" b="1" dirty="0" smtClean="0">
                <a:solidFill>
                  <a:srgbClr val="C00000"/>
                </a:solidFill>
              </a:rPr>
              <a:t>项目特点：按照卫计委、科室、物业的要求，同时具备三种结构树分析功能</a:t>
            </a:r>
            <a:endParaRPr lang="zh-CN" altLang="en-US" sz="2000" b="1" dirty="0">
              <a:solidFill>
                <a:srgbClr val="C00000"/>
              </a:solidFill>
            </a:endParaRPr>
          </a:p>
        </p:txBody>
      </p:sp>
    </p:spTree>
    <p:extLst>
      <p:ext uri="{BB962C8B-B14F-4D97-AF65-F5344CB8AC3E}">
        <p14:creationId xmlns:p14="http://schemas.microsoft.com/office/powerpoint/2010/main" val="91508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9" y="127912"/>
            <a:ext cx="4288971"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工厂应用典型案例</a:t>
            </a:r>
            <a:r>
              <a:rPr lang="en-US" altLang="zh-CN" sz="2000" b="1" dirty="0" smtClean="0">
                <a:latin typeface="华文楷体" panose="02010600040101010101" pitchFamily="2" charset="-122"/>
                <a:ea typeface="华文楷体" panose="02010600040101010101" pitchFamily="2" charset="-122"/>
              </a:rPr>
              <a:t>—</a:t>
            </a:r>
            <a:r>
              <a:rPr lang="zh-CN" altLang="en-US" sz="2000" b="1" dirty="0" smtClean="0">
                <a:solidFill>
                  <a:srgbClr val="FF0000"/>
                </a:solidFill>
                <a:latin typeface="华文楷体" panose="02010600040101010101" pitchFamily="2" charset="-122"/>
                <a:ea typeface="华文楷体" panose="02010600040101010101" pitchFamily="2" charset="-122"/>
              </a:rPr>
              <a:t>成都可口可乐</a:t>
            </a:r>
            <a:endParaRPr lang="zh-CN" altLang="en-US" sz="2000" b="1" dirty="0">
              <a:solidFill>
                <a:srgbClr val="FF0000"/>
              </a:solidFill>
              <a:latin typeface="华文楷体" panose="02010600040101010101" pitchFamily="2" charset="-122"/>
              <a:ea typeface="华文楷体" panose="02010600040101010101" pitchFamily="2" charset="-122"/>
            </a:endParaRPr>
          </a:p>
        </p:txBody>
      </p:sp>
      <p:pic>
        <p:nvPicPr>
          <p:cNvPr id="8" name="图片 25" descr="project-67"/>
          <p:cNvPicPr/>
          <p:nvPr/>
        </p:nvPicPr>
        <p:blipFill>
          <a:blip r:embed="rId4">
            <a:extLst>
              <a:ext uri="{28A0092B-C50C-407E-A947-70E740481C1C}">
                <a14:useLocalDpi xmlns:a14="http://schemas.microsoft.com/office/drawing/2010/main" val="0"/>
              </a:ext>
            </a:extLst>
          </a:blip>
          <a:srcRect/>
          <a:stretch>
            <a:fillRect/>
          </a:stretch>
        </p:blipFill>
        <p:spPr bwMode="auto">
          <a:xfrm>
            <a:off x="471714" y="589577"/>
            <a:ext cx="4034972" cy="2589052"/>
          </a:xfrm>
          <a:prstGeom prst="rect">
            <a:avLst/>
          </a:prstGeom>
          <a:noFill/>
          <a:ln>
            <a:noFill/>
          </a:ln>
        </p:spPr>
      </p:pic>
      <p:sp>
        <p:nvSpPr>
          <p:cNvPr id="3" name="Rectangle 2"/>
          <p:cNvSpPr/>
          <p:nvPr/>
        </p:nvSpPr>
        <p:spPr>
          <a:xfrm>
            <a:off x="4956810" y="870305"/>
            <a:ext cx="6096000" cy="1323439"/>
          </a:xfrm>
          <a:prstGeom prst="rect">
            <a:avLst/>
          </a:prstGeom>
        </p:spPr>
        <p:txBody>
          <a:bodyPr>
            <a:spAutoFit/>
          </a:bodyPr>
          <a:lstStyle/>
          <a:p>
            <a:r>
              <a:rPr lang="zh-CN" altLang="zh-CN" sz="2000" b="1" dirty="0" smtClean="0">
                <a:latin typeface="+mn-ea"/>
                <a:cs typeface="Times New Roman" panose="02020603050405020304" pitchFamily="18" charset="0"/>
              </a:rPr>
              <a:t>可</a:t>
            </a:r>
            <a:r>
              <a:rPr lang="zh-CN" altLang="zh-CN" sz="2000" b="1" dirty="0">
                <a:latin typeface="+mn-ea"/>
                <a:cs typeface="Times New Roman" panose="02020603050405020304" pitchFamily="18" charset="0"/>
              </a:rPr>
              <a:t>口可乐公</a:t>
            </a:r>
            <a:r>
              <a:rPr lang="zh-CN" altLang="zh-CN" sz="2000" b="1" dirty="0" smtClean="0">
                <a:latin typeface="+mn-ea"/>
                <a:cs typeface="Times New Roman" panose="02020603050405020304" pitchFamily="18" charset="0"/>
              </a:rPr>
              <a:t>司应用</a:t>
            </a:r>
            <a:r>
              <a:rPr lang="en-US" altLang="zh-CN" sz="2000" b="1" dirty="0" smtClean="0">
                <a:latin typeface="+mn-ea"/>
                <a:cs typeface="Times New Roman" panose="02020603050405020304" pitchFamily="18" charset="0"/>
              </a:rPr>
              <a:t>SEED</a:t>
            </a:r>
            <a:r>
              <a:rPr lang="zh-CN" altLang="zh-CN" sz="2000" b="1" dirty="0">
                <a:latin typeface="+mn-ea"/>
                <a:cs typeface="Times New Roman" panose="02020603050405020304" pitchFamily="18" charset="0"/>
              </a:rPr>
              <a:t>能耗分析系统对全线生产线所有工段均进行了能耗分时分区分段能耗统计，为其生产线各工段效益产出率财务分析提供了大量有利的数据，为今后更加高效低成本运营生产提供了数据基础</a:t>
            </a:r>
            <a:endParaRPr lang="zh-CN" altLang="en-US" sz="2000" b="1" dirty="0">
              <a:latin typeface="+mn-ea"/>
            </a:endParaRPr>
          </a:p>
        </p:txBody>
      </p:sp>
      <p:sp>
        <p:nvSpPr>
          <p:cNvPr id="9" name="Rectangle 8"/>
          <p:cNvSpPr/>
          <p:nvPr/>
        </p:nvSpPr>
        <p:spPr>
          <a:xfrm>
            <a:off x="5074749" y="3230209"/>
            <a:ext cx="6096000" cy="369332"/>
          </a:xfrm>
          <a:prstGeom prst="rect">
            <a:avLst/>
          </a:prstGeom>
        </p:spPr>
        <p:txBody>
          <a:bodyPr>
            <a:spAutoFit/>
          </a:bodyPr>
          <a:lstStyle/>
          <a:p>
            <a:r>
              <a:rPr lang="zh-CN" altLang="en-US" b="1" dirty="0" smtClean="0">
                <a:solidFill>
                  <a:srgbClr val="C00000"/>
                </a:solidFill>
              </a:rPr>
              <a:t>项目特点：生产数据与生产能耗相结合</a:t>
            </a:r>
            <a:endParaRPr lang="zh-CN" altLang="en-US" b="1" dirty="0">
              <a:solidFill>
                <a:srgbClr val="C00000"/>
              </a:solidFill>
            </a:endParaRPr>
          </a:p>
        </p:txBody>
      </p:sp>
    </p:spTree>
    <p:extLst>
      <p:ext uri="{BB962C8B-B14F-4D97-AF65-F5344CB8AC3E}">
        <p14:creationId xmlns:p14="http://schemas.microsoft.com/office/powerpoint/2010/main" val="273431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pic>
        <p:nvPicPr>
          <p:cNvPr id="10" name="Picture 9" descr="u=477030529,4124133296&amp;fm=21&amp;gp=0.jpg"/>
          <p:cNvPicPr>
            <a:picLocks noChangeAspect="1"/>
          </p:cNvPicPr>
          <p:nvPr/>
        </p:nvPicPr>
        <p:blipFill>
          <a:blip r:embed="rId4" cstate="print"/>
          <a:stretch>
            <a:fillRect/>
          </a:stretch>
        </p:blipFill>
        <p:spPr>
          <a:xfrm>
            <a:off x="1894078" y="1279735"/>
            <a:ext cx="3267075" cy="2095500"/>
          </a:xfrm>
          <a:prstGeom prst="rect">
            <a:avLst/>
          </a:prstGeom>
        </p:spPr>
      </p:pic>
      <p:pic>
        <p:nvPicPr>
          <p:cNvPr id="11" name="Picture 10" descr="u=1493551805,2098597153&amp;fm=21&amp;gp=0.jpg"/>
          <p:cNvPicPr>
            <a:picLocks noChangeAspect="1"/>
          </p:cNvPicPr>
          <p:nvPr/>
        </p:nvPicPr>
        <p:blipFill>
          <a:blip r:embed="rId5" cstate="print"/>
          <a:stretch>
            <a:fillRect/>
          </a:stretch>
        </p:blipFill>
        <p:spPr>
          <a:xfrm>
            <a:off x="5337587" y="1247836"/>
            <a:ext cx="2406563" cy="2084425"/>
          </a:xfrm>
          <a:prstGeom prst="rect">
            <a:avLst/>
          </a:prstGeom>
        </p:spPr>
      </p:pic>
      <p:pic>
        <p:nvPicPr>
          <p:cNvPr id="12" name="Picture 11" descr="u=1885627429,2733090897&amp;fm=23&amp;gp=0.jpg"/>
          <p:cNvPicPr>
            <a:picLocks noChangeAspect="1"/>
          </p:cNvPicPr>
          <p:nvPr/>
        </p:nvPicPr>
        <p:blipFill>
          <a:blip r:embed="rId6" cstate="print"/>
          <a:stretch>
            <a:fillRect/>
          </a:stretch>
        </p:blipFill>
        <p:spPr>
          <a:xfrm>
            <a:off x="1925421" y="3988357"/>
            <a:ext cx="4005152" cy="2064512"/>
          </a:xfrm>
          <a:prstGeom prst="rect">
            <a:avLst/>
          </a:prstGeom>
        </p:spPr>
      </p:pic>
      <p:pic>
        <p:nvPicPr>
          <p:cNvPr id="13" name="Picture 12" descr="2084893_132142025543_2.jpg"/>
          <p:cNvPicPr>
            <a:picLocks noChangeAspect="1"/>
          </p:cNvPicPr>
          <p:nvPr/>
        </p:nvPicPr>
        <p:blipFill>
          <a:blip r:embed="rId7" cstate="print"/>
          <a:stretch>
            <a:fillRect/>
          </a:stretch>
        </p:blipFill>
        <p:spPr>
          <a:xfrm>
            <a:off x="8264419" y="1067528"/>
            <a:ext cx="1451346" cy="2232838"/>
          </a:xfrm>
          <a:prstGeom prst="rect">
            <a:avLst/>
          </a:prstGeom>
        </p:spPr>
      </p:pic>
      <p:pic>
        <p:nvPicPr>
          <p:cNvPr id="14" name="Picture 13" descr="663a83c5a56700b17c8c9dc038fbbe51.jpg"/>
          <p:cNvPicPr>
            <a:picLocks noChangeAspect="1"/>
          </p:cNvPicPr>
          <p:nvPr/>
        </p:nvPicPr>
        <p:blipFill>
          <a:blip r:embed="rId8" cstate="print"/>
          <a:stretch>
            <a:fillRect/>
          </a:stretch>
        </p:blipFill>
        <p:spPr>
          <a:xfrm>
            <a:off x="5962473" y="3991482"/>
            <a:ext cx="4008475" cy="2073348"/>
          </a:xfrm>
          <a:prstGeom prst="rect">
            <a:avLst/>
          </a:prstGeom>
        </p:spPr>
      </p:pic>
      <p:sp>
        <p:nvSpPr>
          <p:cNvPr id="15" name="TextBox 14"/>
          <p:cNvSpPr txBox="1"/>
          <p:nvPr/>
        </p:nvSpPr>
        <p:spPr>
          <a:xfrm>
            <a:off x="3288934" y="6071926"/>
            <a:ext cx="692339" cy="330090"/>
          </a:xfrm>
          <a:prstGeom prst="rect">
            <a:avLst/>
          </a:prstGeom>
          <a:noFill/>
        </p:spPr>
        <p:txBody>
          <a:bodyPr wrap="square" rtlCol="0">
            <a:spAutoFit/>
          </a:bodyPr>
          <a:lstStyle/>
          <a:p>
            <a:pPr>
              <a:buNone/>
            </a:pPr>
            <a:r>
              <a:rPr lang="zh-CN" altLang="en-US" b="1" dirty="0" smtClean="0">
                <a:solidFill>
                  <a:schemeClr val="accent3">
                    <a:lumMod val="50000"/>
                  </a:schemeClr>
                </a:solidFill>
                <a:latin typeface="仿宋" pitchFamily="49" charset="-122"/>
                <a:ea typeface="仿宋" pitchFamily="49" charset="-122"/>
              </a:rPr>
              <a:t>工厂</a:t>
            </a:r>
            <a:endParaRPr lang="zh-CN" altLang="en-US" b="1" dirty="0">
              <a:solidFill>
                <a:schemeClr val="accent3">
                  <a:lumMod val="50000"/>
                </a:schemeClr>
              </a:solidFill>
              <a:latin typeface="仿宋" pitchFamily="49" charset="-122"/>
              <a:ea typeface="仿宋" pitchFamily="49" charset="-122"/>
            </a:endParaRPr>
          </a:p>
        </p:txBody>
      </p:sp>
      <p:sp>
        <p:nvSpPr>
          <p:cNvPr id="16" name="TextBox 15"/>
          <p:cNvSpPr txBox="1"/>
          <p:nvPr/>
        </p:nvSpPr>
        <p:spPr>
          <a:xfrm>
            <a:off x="6120739" y="3427965"/>
            <a:ext cx="692339" cy="330090"/>
          </a:xfrm>
          <a:prstGeom prst="rect">
            <a:avLst/>
          </a:prstGeom>
          <a:noFill/>
        </p:spPr>
        <p:txBody>
          <a:bodyPr wrap="square" rtlCol="0">
            <a:spAutoFit/>
          </a:bodyPr>
          <a:lstStyle/>
          <a:p>
            <a:pPr>
              <a:buNone/>
            </a:pPr>
            <a:r>
              <a:rPr lang="zh-CN" altLang="en-US" b="1" dirty="0" smtClean="0">
                <a:solidFill>
                  <a:schemeClr val="accent3">
                    <a:lumMod val="50000"/>
                  </a:schemeClr>
                </a:solidFill>
                <a:latin typeface="仿宋" pitchFamily="49" charset="-122"/>
                <a:ea typeface="仿宋" pitchFamily="49" charset="-122"/>
              </a:rPr>
              <a:t>医院</a:t>
            </a:r>
            <a:endParaRPr lang="zh-CN" altLang="en-US" b="1" dirty="0">
              <a:solidFill>
                <a:schemeClr val="accent3">
                  <a:lumMod val="50000"/>
                </a:schemeClr>
              </a:solidFill>
              <a:latin typeface="仿宋" pitchFamily="49" charset="-122"/>
              <a:ea typeface="仿宋" pitchFamily="49" charset="-122"/>
            </a:endParaRPr>
          </a:p>
        </p:txBody>
      </p:sp>
      <p:sp>
        <p:nvSpPr>
          <p:cNvPr id="17" name="TextBox 16"/>
          <p:cNvSpPr txBox="1"/>
          <p:nvPr/>
        </p:nvSpPr>
        <p:spPr>
          <a:xfrm>
            <a:off x="8544963" y="3427964"/>
            <a:ext cx="1032580" cy="363176"/>
          </a:xfrm>
          <a:prstGeom prst="rect">
            <a:avLst/>
          </a:prstGeom>
          <a:noFill/>
        </p:spPr>
        <p:txBody>
          <a:bodyPr wrap="square" rtlCol="0">
            <a:spAutoFit/>
          </a:bodyPr>
          <a:lstStyle/>
          <a:p>
            <a:pPr>
              <a:buNone/>
            </a:pPr>
            <a:r>
              <a:rPr lang="zh-CN" altLang="en-US" b="1" dirty="0" smtClean="0">
                <a:solidFill>
                  <a:schemeClr val="accent3">
                    <a:lumMod val="50000"/>
                  </a:schemeClr>
                </a:solidFill>
                <a:latin typeface="仿宋" pitchFamily="49" charset="-122"/>
                <a:ea typeface="仿宋" pitchFamily="49" charset="-122"/>
              </a:rPr>
              <a:t>集团公司</a:t>
            </a:r>
            <a:endParaRPr lang="zh-CN" altLang="en-US" b="1" dirty="0">
              <a:solidFill>
                <a:schemeClr val="accent3">
                  <a:lumMod val="50000"/>
                </a:schemeClr>
              </a:solidFill>
              <a:latin typeface="仿宋" pitchFamily="49" charset="-122"/>
              <a:ea typeface="仿宋" pitchFamily="49" charset="-122"/>
            </a:endParaRPr>
          </a:p>
        </p:txBody>
      </p:sp>
      <p:sp>
        <p:nvSpPr>
          <p:cNvPr id="18" name="TextBox 17"/>
          <p:cNvSpPr txBox="1"/>
          <p:nvPr/>
        </p:nvSpPr>
        <p:spPr>
          <a:xfrm>
            <a:off x="3164888" y="3598085"/>
            <a:ext cx="692339" cy="330090"/>
          </a:xfrm>
          <a:prstGeom prst="rect">
            <a:avLst/>
          </a:prstGeom>
          <a:noFill/>
        </p:spPr>
        <p:txBody>
          <a:bodyPr wrap="square" rtlCol="0">
            <a:spAutoFit/>
          </a:bodyPr>
          <a:lstStyle/>
          <a:p>
            <a:pPr>
              <a:buNone/>
            </a:pPr>
            <a:r>
              <a:rPr lang="zh-CN" altLang="en-US" b="1" dirty="0" smtClean="0">
                <a:solidFill>
                  <a:schemeClr val="accent3">
                    <a:lumMod val="50000"/>
                  </a:schemeClr>
                </a:solidFill>
                <a:latin typeface="仿宋" pitchFamily="49" charset="-122"/>
                <a:ea typeface="仿宋" pitchFamily="49" charset="-122"/>
              </a:rPr>
              <a:t>学校</a:t>
            </a:r>
            <a:endParaRPr lang="zh-CN" altLang="en-US" b="1" dirty="0">
              <a:solidFill>
                <a:schemeClr val="accent3">
                  <a:lumMod val="50000"/>
                </a:schemeClr>
              </a:solidFill>
              <a:latin typeface="仿宋" pitchFamily="49" charset="-122"/>
              <a:ea typeface="仿宋" pitchFamily="49" charset="-122"/>
            </a:endParaRPr>
          </a:p>
        </p:txBody>
      </p:sp>
      <p:sp>
        <p:nvSpPr>
          <p:cNvPr id="19" name="TextBox 18"/>
          <p:cNvSpPr txBox="1"/>
          <p:nvPr/>
        </p:nvSpPr>
        <p:spPr>
          <a:xfrm>
            <a:off x="7541958" y="6071927"/>
            <a:ext cx="674617" cy="363176"/>
          </a:xfrm>
          <a:prstGeom prst="rect">
            <a:avLst/>
          </a:prstGeom>
          <a:noFill/>
        </p:spPr>
        <p:txBody>
          <a:bodyPr wrap="square" rtlCol="0">
            <a:spAutoFit/>
          </a:bodyPr>
          <a:lstStyle/>
          <a:p>
            <a:pPr>
              <a:buNone/>
            </a:pPr>
            <a:r>
              <a:rPr lang="zh-CN" altLang="en-US" b="1" dirty="0" smtClean="0">
                <a:solidFill>
                  <a:schemeClr val="accent3">
                    <a:lumMod val="50000"/>
                  </a:schemeClr>
                </a:solidFill>
                <a:latin typeface="仿宋" pitchFamily="49" charset="-122"/>
                <a:ea typeface="仿宋" pitchFamily="49" charset="-122"/>
              </a:rPr>
              <a:t>商业</a:t>
            </a:r>
            <a:endParaRPr lang="zh-CN" altLang="en-US" b="1" dirty="0">
              <a:solidFill>
                <a:schemeClr val="accent3">
                  <a:lumMod val="50000"/>
                </a:schemeClr>
              </a:solidFill>
              <a:latin typeface="仿宋" pitchFamily="49" charset="-122"/>
              <a:ea typeface="仿宋" pitchFamily="49" charset="-122"/>
            </a:endParaRPr>
          </a:p>
        </p:txBody>
      </p:sp>
      <p:sp>
        <p:nvSpPr>
          <p:cNvPr id="20" name="Rectangle 19"/>
          <p:cNvSpPr>
            <a:spLocks noChangeArrowheads="1"/>
          </p:cNvSpPr>
          <p:nvPr/>
        </p:nvSpPr>
        <p:spPr bwMode="auto">
          <a:xfrm>
            <a:off x="1337310" y="2743806"/>
            <a:ext cx="9142412" cy="2028498"/>
          </a:xfrm>
          <a:prstGeom prst="rect">
            <a:avLst/>
          </a:prstGeom>
          <a:solidFill>
            <a:schemeClr val="accent1">
              <a:alpha val="89000"/>
            </a:schemeClr>
          </a:solidFill>
          <a:ln>
            <a:noFill/>
          </a:ln>
          <a:extLst/>
        </p:spPr>
        <p:txBody>
          <a:bodyPr wrap="none" anchor="ctr"/>
          <a:lstStyle/>
          <a:p>
            <a:pPr algn="ctr"/>
            <a:endParaRPr lang="zh-CN" altLang="zh-CN">
              <a:solidFill>
                <a:srgbClr val="FFFFFF"/>
              </a:solidFill>
              <a:ea typeface="ＭＳ Ｐゴシック" pitchFamily="34" charset="-128"/>
            </a:endParaRPr>
          </a:p>
        </p:txBody>
      </p:sp>
      <p:sp>
        <p:nvSpPr>
          <p:cNvPr id="21" name="Rectangle 2"/>
          <p:cNvSpPr txBox="1">
            <a:spLocks noChangeArrowheads="1"/>
          </p:cNvSpPr>
          <p:nvPr/>
        </p:nvSpPr>
        <p:spPr bwMode="auto">
          <a:xfrm>
            <a:off x="4293219" y="3123356"/>
            <a:ext cx="3938877" cy="9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lnSpc>
                <a:spcPct val="150000"/>
              </a:lnSpc>
              <a:buNone/>
            </a:pPr>
            <a:r>
              <a:rPr lang="zh-CN" altLang="en-US" sz="9600" dirty="0" smtClean="0">
                <a:solidFill>
                  <a:srgbClr val="FFFF00"/>
                </a:solidFill>
                <a:latin typeface="华文楷体" pitchFamily="2" charset="-122"/>
                <a:ea typeface="华文楷体" pitchFamily="2" charset="-122"/>
              </a:rPr>
              <a:t>谢谢！</a:t>
            </a:r>
            <a:endParaRPr lang="en-US" altLang="zh-CN" sz="9600" dirty="0">
              <a:solidFill>
                <a:srgbClr val="FFFF00"/>
              </a:solidFill>
              <a:latin typeface="华文楷体" pitchFamily="2" charset="-122"/>
              <a:ea typeface="华文楷体" pitchFamily="2" charset="-122"/>
            </a:endParaRPr>
          </a:p>
        </p:txBody>
      </p:sp>
      <p:sp>
        <p:nvSpPr>
          <p:cNvPr id="22" name="TextBox 21"/>
          <p:cNvSpPr txBox="1"/>
          <p:nvPr/>
        </p:nvSpPr>
        <p:spPr>
          <a:xfrm>
            <a:off x="435428" y="127912"/>
            <a:ext cx="4278085"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宽广的项目适应度</a:t>
            </a:r>
            <a:endParaRPr lang="zh-CN" altLang="en-US" sz="2000" b="1" dirty="0">
              <a:solidFill>
                <a:srgbClr val="0070C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499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0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9" y="127912"/>
            <a:ext cx="3331779" cy="430887"/>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建筑能耗的特点</a:t>
            </a:r>
            <a:endParaRPr lang="zh-CN" altLang="en-US" sz="2000" b="1" dirty="0">
              <a:latin typeface="华文楷体" panose="02010600040101010101" pitchFamily="2" charset="-122"/>
              <a:ea typeface="华文楷体" panose="02010600040101010101" pitchFamily="2" charset="-122"/>
            </a:endParaRPr>
          </a:p>
        </p:txBody>
      </p:sp>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184" y="750657"/>
            <a:ext cx="9144000" cy="5315490"/>
          </a:xfrm>
          <a:prstGeom prst="rect">
            <a:avLst/>
          </a:prstGeom>
          <a:noFill/>
        </p:spPr>
      </p:pic>
      <p:grpSp>
        <p:nvGrpSpPr>
          <p:cNvPr id="9" name="组合 17"/>
          <p:cNvGrpSpPr/>
          <p:nvPr/>
        </p:nvGrpSpPr>
        <p:grpSpPr>
          <a:xfrm>
            <a:off x="1653380" y="859243"/>
            <a:ext cx="8794173" cy="727494"/>
            <a:chOff x="204402" y="939800"/>
            <a:chExt cx="8794173" cy="727494"/>
          </a:xfrm>
        </p:grpSpPr>
        <p:sp>
          <p:nvSpPr>
            <p:cNvPr id="10" name="矩形 2"/>
            <p:cNvSpPr/>
            <p:nvPr/>
          </p:nvSpPr>
          <p:spPr>
            <a:xfrm>
              <a:off x="204402" y="1203577"/>
              <a:ext cx="8794173" cy="463717"/>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3"/>
            <p:cNvSpPr/>
            <p:nvPr/>
          </p:nvSpPr>
          <p:spPr>
            <a:xfrm>
              <a:off x="644110" y="939800"/>
              <a:ext cx="7898600" cy="700697"/>
            </a:xfrm>
            <a:custGeom>
              <a:avLst/>
              <a:gdLst>
                <a:gd name="connsiteX0" fmla="*/ 0 w 7898600"/>
                <a:gd name="connsiteY0" fmla="*/ 108242 h 649440"/>
                <a:gd name="connsiteX1" fmla="*/ 108242 w 7898600"/>
                <a:gd name="connsiteY1" fmla="*/ 0 h 649440"/>
                <a:gd name="connsiteX2" fmla="*/ 7790358 w 7898600"/>
                <a:gd name="connsiteY2" fmla="*/ 0 h 649440"/>
                <a:gd name="connsiteX3" fmla="*/ 7898600 w 7898600"/>
                <a:gd name="connsiteY3" fmla="*/ 108242 h 649440"/>
                <a:gd name="connsiteX4" fmla="*/ 7898600 w 7898600"/>
                <a:gd name="connsiteY4" fmla="*/ 541198 h 649440"/>
                <a:gd name="connsiteX5" fmla="*/ 7790358 w 7898600"/>
                <a:gd name="connsiteY5" fmla="*/ 649440 h 649440"/>
                <a:gd name="connsiteX6" fmla="*/ 108242 w 7898600"/>
                <a:gd name="connsiteY6" fmla="*/ 649440 h 649440"/>
                <a:gd name="connsiteX7" fmla="*/ 0 w 7898600"/>
                <a:gd name="connsiteY7" fmla="*/ 541198 h 649440"/>
                <a:gd name="connsiteX8" fmla="*/ 0 w 789860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8600" h="649440">
                  <a:moveTo>
                    <a:pt x="0" y="108242"/>
                  </a:moveTo>
                  <a:cubicBezTo>
                    <a:pt x="0" y="48462"/>
                    <a:pt x="48462" y="0"/>
                    <a:pt x="108242" y="0"/>
                  </a:cubicBezTo>
                  <a:lnTo>
                    <a:pt x="7790358" y="0"/>
                  </a:lnTo>
                  <a:cubicBezTo>
                    <a:pt x="7850138" y="0"/>
                    <a:pt x="7898600" y="48462"/>
                    <a:pt x="7898600" y="108242"/>
                  </a:cubicBezTo>
                  <a:lnTo>
                    <a:pt x="7898600" y="541198"/>
                  </a:lnTo>
                  <a:cubicBezTo>
                    <a:pt x="7898600" y="600978"/>
                    <a:pt x="7850138" y="649440"/>
                    <a:pt x="7790358" y="649440"/>
                  </a:cubicBezTo>
                  <a:lnTo>
                    <a:pt x="108242" y="649440"/>
                  </a:lnTo>
                  <a:cubicBezTo>
                    <a:pt x="48462" y="649440"/>
                    <a:pt x="0" y="600978"/>
                    <a:pt x="0" y="541198"/>
                  </a:cubicBezTo>
                  <a:lnTo>
                    <a:pt x="0" y="108242"/>
                  </a:lnTo>
                  <a:close/>
                </a:path>
              </a:pathLst>
            </a:custGeom>
            <a:effectLst>
              <a:innerShdw blurRad="63500" dist="50800" dir="8100000">
                <a:prstClr val="black">
                  <a:alpha val="50000"/>
                </a:prstClr>
              </a:inn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4382" tIns="31703" rIns="264382" bIns="31703" numCol="1" spcCol="1270" anchor="ctr" anchorCtr="0">
              <a:noAutofit/>
            </a:bodyPr>
            <a:lstStyle/>
            <a:p>
              <a:pPr defTabSz="800100">
                <a:lnSpc>
                  <a:spcPct val="90000"/>
                </a:lnSpc>
                <a:spcBef>
                  <a:spcPct val="0"/>
                </a:spcBef>
                <a:spcAft>
                  <a:spcPct val="35000"/>
                </a:spcAft>
              </a:pPr>
              <a:r>
                <a:rPr lang="zh-CN" altLang="en-US" sz="1800" b="1" i="0" kern="1200" dirty="0" smtClean="0">
                  <a:solidFill>
                    <a:schemeClr val="bg1"/>
                  </a:solidFill>
                  <a:latin typeface="仿宋" pitchFamily="49" charset="-122"/>
                  <a:ea typeface="仿宋" pitchFamily="49" charset="-122"/>
                </a:rPr>
                <a:t>目前我国城市建设飞速发展，大型新建建筑大量出现</a:t>
              </a:r>
              <a:r>
                <a:rPr lang="zh-CN" altLang="en-US" sz="1800" b="1" dirty="0">
                  <a:solidFill>
                    <a:schemeClr val="bg1"/>
                  </a:solidFill>
                  <a:latin typeface="仿宋" pitchFamily="49" charset="-122"/>
                  <a:ea typeface="仿宋" pitchFamily="49" charset="-122"/>
                </a:rPr>
                <a:t>，</a:t>
              </a:r>
              <a:r>
                <a:rPr lang="zh-CN" altLang="en-US" sz="1800" b="1" dirty="0" smtClean="0">
                  <a:solidFill>
                    <a:schemeClr val="bg1"/>
                  </a:solidFill>
                  <a:latin typeface="仿宋" pitchFamily="49" charset="-122"/>
                  <a:ea typeface="仿宋" pitchFamily="49" charset="-122"/>
                </a:rPr>
                <a:t>现代</a:t>
              </a:r>
              <a:r>
                <a:rPr lang="zh-CN" altLang="en-US" sz="1800" b="1" dirty="0">
                  <a:solidFill>
                    <a:schemeClr val="bg1"/>
                  </a:solidFill>
                  <a:latin typeface="仿宋" pitchFamily="49" charset="-122"/>
                  <a:ea typeface="仿宋" pitchFamily="49" charset="-122"/>
                </a:rPr>
                <a:t>建筑功能</a:t>
              </a:r>
              <a:r>
                <a:rPr lang="zh-CN" altLang="en-US" sz="1800" b="1" dirty="0" smtClean="0">
                  <a:solidFill>
                    <a:schemeClr val="bg1"/>
                  </a:solidFill>
                  <a:latin typeface="仿宋" pitchFamily="49" charset="-122"/>
                  <a:ea typeface="仿宋" pitchFamily="49" charset="-122"/>
                </a:rPr>
                <a:t>日</a:t>
              </a:r>
              <a:endParaRPr lang="en-US" altLang="zh-CN" sz="1800" b="1" dirty="0" smtClean="0">
                <a:solidFill>
                  <a:schemeClr val="bg1"/>
                </a:solidFill>
                <a:latin typeface="仿宋" pitchFamily="49" charset="-122"/>
                <a:ea typeface="仿宋" pitchFamily="49" charset="-122"/>
              </a:endParaRPr>
            </a:p>
            <a:p>
              <a:pPr defTabSz="800100">
                <a:lnSpc>
                  <a:spcPct val="90000"/>
                </a:lnSpc>
                <a:spcBef>
                  <a:spcPct val="0"/>
                </a:spcBef>
                <a:spcAft>
                  <a:spcPct val="35000"/>
                </a:spcAft>
                <a:buNone/>
              </a:pPr>
              <a:r>
                <a:rPr lang="zh-CN" altLang="en-US" sz="1800" b="1" dirty="0" smtClean="0">
                  <a:solidFill>
                    <a:schemeClr val="bg1"/>
                  </a:solidFill>
                  <a:latin typeface="仿宋" pitchFamily="49" charset="-122"/>
                  <a:ea typeface="仿宋" pitchFamily="49" charset="-122"/>
                </a:rPr>
                <a:t>  趋</a:t>
              </a:r>
              <a:r>
                <a:rPr lang="zh-CN" altLang="en-US" sz="1800" b="1" dirty="0">
                  <a:solidFill>
                    <a:schemeClr val="bg1"/>
                  </a:solidFill>
                  <a:latin typeface="仿宋" pitchFamily="49" charset="-122"/>
                  <a:ea typeface="仿宋" pitchFamily="49" charset="-122"/>
                </a:rPr>
                <a:t>综合、结构复杂、新产品、新技术</a:t>
              </a:r>
              <a:r>
                <a:rPr lang="zh-CN" altLang="en-US" sz="1800" b="1" dirty="0" smtClean="0">
                  <a:solidFill>
                    <a:schemeClr val="bg1"/>
                  </a:solidFill>
                  <a:latin typeface="仿宋" pitchFamily="49" charset="-122"/>
                  <a:ea typeface="仿宋" pitchFamily="49" charset="-122"/>
                </a:rPr>
                <a:t>层出不穷</a:t>
              </a:r>
              <a:endParaRPr lang="en-US" sz="1800" i="0" kern="1200" dirty="0">
                <a:solidFill>
                  <a:schemeClr val="bg1"/>
                </a:solidFill>
                <a:latin typeface="仿宋" pitchFamily="49" charset="-122"/>
                <a:ea typeface="仿宋" pitchFamily="49" charset="-122"/>
              </a:endParaRPr>
            </a:p>
          </p:txBody>
        </p:sp>
      </p:grpSp>
      <p:grpSp>
        <p:nvGrpSpPr>
          <p:cNvPr id="12" name="组合 20"/>
          <p:cNvGrpSpPr/>
          <p:nvPr/>
        </p:nvGrpSpPr>
        <p:grpSpPr>
          <a:xfrm>
            <a:off x="1653380" y="1752917"/>
            <a:ext cx="8794173" cy="676603"/>
            <a:chOff x="204402" y="1833474"/>
            <a:chExt cx="8794173" cy="676603"/>
          </a:xfrm>
        </p:grpSpPr>
        <p:sp>
          <p:nvSpPr>
            <p:cNvPr id="13" name="矩形 18"/>
            <p:cNvSpPr/>
            <p:nvPr/>
          </p:nvSpPr>
          <p:spPr>
            <a:xfrm>
              <a:off x="204402" y="2046360"/>
              <a:ext cx="8794173" cy="463717"/>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任意多边形 7"/>
            <p:cNvSpPr/>
            <p:nvPr/>
          </p:nvSpPr>
          <p:spPr>
            <a:xfrm>
              <a:off x="636661" y="1833474"/>
              <a:ext cx="7906049" cy="649440"/>
            </a:xfrm>
            <a:custGeom>
              <a:avLst/>
              <a:gdLst>
                <a:gd name="connsiteX0" fmla="*/ 0 w 7906049"/>
                <a:gd name="connsiteY0" fmla="*/ 108242 h 649440"/>
                <a:gd name="connsiteX1" fmla="*/ 108242 w 7906049"/>
                <a:gd name="connsiteY1" fmla="*/ 0 h 649440"/>
                <a:gd name="connsiteX2" fmla="*/ 7797807 w 7906049"/>
                <a:gd name="connsiteY2" fmla="*/ 0 h 649440"/>
                <a:gd name="connsiteX3" fmla="*/ 7906049 w 7906049"/>
                <a:gd name="connsiteY3" fmla="*/ 108242 h 649440"/>
                <a:gd name="connsiteX4" fmla="*/ 7906049 w 7906049"/>
                <a:gd name="connsiteY4" fmla="*/ 541198 h 649440"/>
                <a:gd name="connsiteX5" fmla="*/ 7797807 w 7906049"/>
                <a:gd name="connsiteY5" fmla="*/ 649440 h 649440"/>
                <a:gd name="connsiteX6" fmla="*/ 108242 w 7906049"/>
                <a:gd name="connsiteY6" fmla="*/ 649440 h 649440"/>
                <a:gd name="connsiteX7" fmla="*/ 0 w 7906049"/>
                <a:gd name="connsiteY7" fmla="*/ 541198 h 649440"/>
                <a:gd name="connsiteX8" fmla="*/ 0 w 7906049"/>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049" h="649440">
                  <a:moveTo>
                    <a:pt x="0" y="108242"/>
                  </a:moveTo>
                  <a:cubicBezTo>
                    <a:pt x="0" y="48462"/>
                    <a:pt x="48462" y="0"/>
                    <a:pt x="108242" y="0"/>
                  </a:cubicBezTo>
                  <a:lnTo>
                    <a:pt x="7797807" y="0"/>
                  </a:lnTo>
                  <a:cubicBezTo>
                    <a:pt x="7857587" y="0"/>
                    <a:pt x="7906049" y="48462"/>
                    <a:pt x="7906049" y="108242"/>
                  </a:cubicBezTo>
                  <a:lnTo>
                    <a:pt x="7906049" y="541198"/>
                  </a:lnTo>
                  <a:cubicBezTo>
                    <a:pt x="7906049" y="600978"/>
                    <a:pt x="7857587" y="649440"/>
                    <a:pt x="7797807" y="649440"/>
                  </a:cubicBezTo>
                  <a:lnTo>
                    <a:pt x="108242" y="649440"/>
                  </a:lnTo>
                  <a:cubicBezTo>
                    <a:pt x="48462" y="649440"/>
                    <a:pt x="0" y="600978"/>
                    <a:pt x="0" y="541198"/>
                  </a:cubicBezTo>
                  <a:lnTo>
                    <a:pt x="0" y="108242"/>
                  </a:lnTo>
                  <a:close/>
                </a:path>
              </a:pathLst>
            </a:custGeom>
            <a:effectLst>
              <a:innerShdw blurRad="63500" dist="50800" dir="8100000">
                <a:prstClr val="black">
                  <a:alpha val="50000"/>
                </a:prstClr>
              </a:innerShdw>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64382" tIns="31703" rIns="264382" bIns="31703" numCol="1" spcCol="1270" anchor="ctr" anchorCtr="0">
              <a:noAutofit/>
            </a:bodyPr>
            <a:lstStyle/>
            <a:p>
              <a:pPr lvl="0" algn="l" defTabSz="800100" rtl="0">
                <a:lnSpc>
                  <a:spcPct val="90000"/>
                </a:lnSpc>
                <a:spcBef>
                  <a:spcPct val="0"/>
                </a:spcBef>
                <a:spcAft>
                  <a:spcPct val="35000"/>
                </a:spcAft>
              </a:pPr>
              <a:r>
                <a:rPr lang="zh-CN" altLang="en-US" sz="1800" b="1" i="0" kern="1200" dirty="0" smtClean="0">
                  <a:solidFill>
                    <a:schemeClr val="bg1"/>
                  </a:solidFill>
                  <a:latin typeface="仿宋" pitchFamily="49" charset="-122"/>
                  <a:ea typeface="仿宋" pitchFamily="49" charset="-122"/>
                </a:rPr>
                <a:t>建筑体量增大，承载职能增多以及人们对建筑环境舒适度要求越来越高， 配备耗能设备越来越多，建筑运行能耗逐年增加</a:t>
              </a:r>
              <a:endParaRPr lang="en-US" sz="1800" i="0" kern="1200" dirty="0">
                <a:solidFill>
                  <a:schemeClr val="bg1"/>
                </a:solidFill>
                <a:latin typeface="仿宋" pitchFamily="49" charset="-122"/>
                <a:ea typeface="仿宋" pitchFamily="49" charset="-122"/>
              </a:endParaRPr>
            </a:p>
          </p:txBody>
        </p:sp>
      </p:grpSp>
      <p:grpSp>
        <p:nvGrpSpPr>
          <p:cNvPr id="15" name="组合 21"/>
          <p:cNvGrpSpPr/>
          <p:nvPr/>
        </p:nvGrpSpPr>
        <p:grpSpPr>
          <a:xfrm>
            <a:off x="1653380" y="2633800"/>
            <a:ext cx="8794173" cy="671470"/>
            <a:chOff x="204402" y="2714357"/>
            <a:chExt cx="8794173" cy="671470"/>
          </a:xfrm>
        </p:grpSpPr>
        <p:sp>
          <p:nvSpPr>
            <p:cNvPr id="16" name="矩形 19"/>
            <p:cNvSpPr/>
            <p:nvPr/>
          </p:nvSpPr>
          <p:spPr>
            <a:xfrm>
              <a:off x="204402" y="2922110"/>
              <a:ext cx="8794173" cy="463717"/>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任意多边形 9"/>
            <p:cNvSpPr/>
            <p:nvPr/>
          </p:nvSpPr>
          <p:spPr>
            <a:xfrm>
              <a:off x="631676" y="2714357"/>
              <a:ext cx="7920146" cy="649440"/>
            </a:xfrm>
            <a:custGeom>
              <a:avLst/>
              <a:gdLst>
                <a:gd name="connsiteX0" fmla="*/ 0 w 7920146"/>
                <a:gd name="connsiteY0" fmla="*/ 108242 h 649440"/>
                <a:gd name="connsiteX1" fmla="*/ 108242 w 7920146"/>
                <a:gd name="connsiteY1" fmla="*/ 0 h 649440"/>
                <a:gd name="connsiteX2" fmla="*/ 7811904 w 7920146"/>
                <a:gd name="connsiteY2" fmla="*/ 0 h 649440"/>
                <a:gd name="connsiteX3" fmla="*/ 7920146 w 7920146"/>
                <a:gd name="connsiteY3" fmla="*/ 108242 h 649440"/>
                <a:gd name="connsiteX4" fmla="*/ 7920146 w 7920146"/>
                <a:gd name="connsiteY4" fmla="*/ 541198 h 649440"/>
                <a:gd name="connsiteX5" fmla="*/ 7811904 w 7920146"/>
                <a:gd name="connsiteY5" fmla="*/ 649440 h 649440"/>
                <a:gd name="connsiteX6" fmla="*/ 108242 w 7920146"/>
                <a:gd name="connsiteY6" fmla="*/ 649440 h 649440"/>
                <a:gd name="connsiteX7" fmla="*/ 0 w 7920146"/>
                <a:gd name="connsiteY7" fmla="*/ 541198 h 649440"/>
                <a:gd name="connsiteX8" fmla="*/ 0 w 7920146"/>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0146" h="649440">
                  <a:moveTo>
                    <a:pt x="0" y="108242"/>
                  </a:moveTo>
                  <a:cubicBezTo>
                    <a:pt x="0" y="48462"/>
                    <a:pt x="48462" y="0"/>
                    <a:pt x="108242" y="0"/>
                  </a:cubicBezTo>
                  <a:lnTo>
                    <a:pt x="7811904" y="0"/>
                  </a:lnTo>
                  <a:cubicBezTo>
                    <a:pt x="7871684" y="0"/>
                    <a:pt x="7920146" y="48462"/>
                    <a:pt x="7920146" y="108242"/>
                  </a:cubicBezTo>
                  <a:lnTo>
                    <a:pt x="7920146" y="541198"/>
                  </a:lnTo>
                  <a:cubicBezTo>
                    <a:pt x="7920146" y="600978"/>
                    <a:pt x="7871684" y="649440"/>
                    <a:pt x="7811904" y="649440"/>
                  </a:cubicBezTo>
                  <a:lnTo>
                    <a:pt x="108242" y="649440"/>
                  </a:lnTo>
                  <a:cubicBezTo>
                    <a:pt x="48462" y="649440"/>
                    <a:pt x="0" y="600978"/>
                    <a:pt x="0" y="541198"/>
                  </a:cubicBezTo>
                  <a:lnTo>
                    <a:pt x="0" y="108242"/>
                  </a:lnTo>
                  <a:close/>
                </a:path>
              </a:pathLst>
            </a:custGeom>
            <a:solidFill>
              <a:srgbClr val="0070C0"/>
            </a:solidFill>
            <a:effectLst>
              <a:innerShdw blurRad="63500" dist="50800" dir="8100000">
                <a:prstClr val="black">
                  <a:alpha val="50000"/>
                </a:prstClr>
              </a:innerShdw>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264382" tIns="31703" rIns="264382" bIns="31703" numCol="1" spcCol="1270" anchor="ctr" anchorCtr="0">
              <a:noAutofit/>
            </a:bodyPr>
            <a:lstStyle/>
            <a:p>
              <a:pPr lvl="0" algn="l" defTabSz="800100" rtl="0">
                <a:lnSpc>
                  <a:spcPct val="90000"/>
                </a:lnSpc>
                <a:spcBef>
                  <a:spcPct val="0"/>
                </a:spcBef>
                <a:spcAft>
                  <a:spcPct val="35000"/>
                </a:spcAft>
              </a:pPr>
              <a:r>
                <a:rPr lang="zh-CN" altLang="en-US" sz="1800" b="1" i="0" kern="1200" dirty="0" smtClean="0">
                  <a:solidFill>
                    <a:schemeClr val="bg1"/>
                  </a:solidFill>
                  <a:latin typeface="仿宋" pitchFamily="49" charset="-122"/>
                  <a:ea typeface="仿宋" pitchFamily="49" charset="-122"/>
                </a:rPr>
                <a:t>影响建筑能耗的因素众多而复杂，如环境因素（季节、南北方气侯）、</a:t>
              </a:r>
              <a:endParaRPr lang="en-US" altLang="zh-CN" sz="1800" b="1" i="0" kern="1200" dirty="0" smtClean="0">
                <a:solidFill>
                  <a:schemeClr val="bg1"/>
                </a:solidFill>
                <a:latin typeface="仿宋" pitchFamily="49" charset="-122"/>
                <a:ea typeface="仿宋" pitchFamily="49" charset="-122"/>
              </a:endParaRPr>
            </a:p>
            <a:p>
              <a:pPr lvl="0" algn="l" defTabSz="800100" rtl="0">
                <a:lnSpc>
                  <a:spcPct val="90000"/>
                </a:lnSpc>
                <a:spcBef>
                  <a:spcPct val="0"/>
                </a:spcBef>
                <a:spcAft>
                  <a:spcPct val="35000"/>
                </a:spcAft>
                <a:buNone/>
              </a:pPr>
              <a:r>
                <a:rPr lang="en-US" altLang="zh-CN" sz="1800" b="1" dirty="0">
                  <a:solidFill>
                    <a:schemeClr val="bg1"/>
                  </a:solidFill>
                  <a:latin typeface="仿宋" pitchFamily="49" charset="-122"/>
                  <a:ea typeface="仿宋" pitchFamily="49" charset="-122"/>
                </a:rPr>
                <a:t> </a:t>
              </a:r>
              <a:r>
                <a:rPr lang="en-US" altLang="zh-CN" sz="1800" b="1" dirty="0" smtClean="0">
                  <a:solidFill>
                    <a:schemeClr val="bg1"/>
                  </a:solidFill>
                  <a:latin typeface="仿宋" pitchFamily="49" charset="-122"/>
                  <a:ea typeface="仿宋" pitchFamily="49" charset="-122"/>
                </a:rPr>
                <a:t> </a:t>
              </a:r>
              <a:r>
                <a:rPr lang="zh-CN" altLang="en-US" sz="1800" b="1" i="0" kern="1200" dirty="0" smtClean="0">
                  <a:solidFill>
                    <a:schemeClr val="bg1"/>
                  </a:solidFill>
                  <a:latin typeface="仿宋" pitchFamily="49" charset="-122"/>
                  <a:ea typeface="仿宋" pitchFamily="49" charset="-122"/>
                </a:rPr>
                <a:t>使用功能差异（民用或商用、酒店或机场）、管理因素（人的因素）等</a:t>
              </a:r>
              <a:endParaRPr lang="en-US" sz="1800" i="0" kern="1200" dirty="0">
                <a:solidFill>
                  <a:schemeClr val="bg1"/>
                </a:solidFill>
                <a:latin typeface="仿宋" pitchFamily="49" charset="-122"/>
                <a:ea typeface="仿宋" pitchFamily="49" charset="-122"/>
              </a:endParaRPr>
            </a:p>
          </p:txBody>
        </p:sp>
      </p:grpSp>
      <p:grpSp>
        <p:nvGrpSpPr>
          <p:cNvPr id="18" name="组合 22"/>
          <p:cNvGrpSpPr/>
          <p:nvPr/>
        </p:nvGrpSpPr>
        <p:grpSpPr>
          <a:xfrm>
            <a:off x="1641576" y="5206980"/>
            <a:ext cx="8794173" cy="685134"/>
            <a:chOff x="192598" y="5287537"/>
            <a:chExt cx="8794173" cy="685134"/>
          </a:xfrm>
        </p:grpSpPr>
        <p:sp>
          <p:nvSpPr>
            <p:cNvPr id="19" name="矩形 23"/>
            <p:cNvSpPr/>
            <p:nvPr/>
          </p:nvSpPr>
          <p:spPr>
            <a:xfrm>
              <a:off x="192598" y="5508954"/>
              <a:ext cx="8794173" cy="463717"/>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任意多边形 11"/>
            <p:cNvSpPr/>
            <p:nvPr/>
          </p:nvSpPr>
          <p:spPr>
            <a:xfrm>
              <a:off x="644110" y="5287537"/>
              <a:ext cx="7906172" cy="649440"/>
            </a:xfrm>
            <a:custGeom>
              <a:avLst/>
              <a:gdLst>
                <a:gd name="connsiteX0" fmla="*/ 0 w 7906172"/>
                <a:gd name="connsiteY0" fmla="*/ 108242 h 649440"/>
                <a:gd name="connsiteX1" fmla="*/ 108242 w 7906172"/>
                <a:gd name="connsiteY1" fmla="*/ 0 h 649440"/>
                <a:gd name="connsiteX2" fmla="*/ 7797930 w 7906172"/>
                <a:gd name="connsiteY2" fmla="*/ 0 h 649440"/>
                <a:gd name="connsiteX3" fmla="*/ 7906172 w 7906172"/>
                <a:gd name="connsiteY3" fmla="*/ 108242 h 649440"/>
                <a:gd name="connsiteX4" fmla="*/ 7906172 w 7906172"/>
                <a:gd name="connsiteY4" fmla="*/ 541198 h 649440"/>
                <a:gd name="connsiteX5" fmla="*/ 7797930 w 7906172"/>
                <a:gd name="connsiteY5" fmla="*/ 649440 h 649440"/>
                <a:gd name="connsiteX6" fmla="*/ 108242 w 7906172"/>
                <a:gd name="connsiteY6" fmla="*/ 649440 h 649440"/>
                <a:gd name="connsiteX7" fmla="*/ 0 w 7906172"/>
                <a:gd name="connsiteY7" fmla="*/ 541198 h 649440"/>
                <a:gd name="connsiteX8" fmla="*/ 0 w 7906172"/>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172" h="649440">
                  <a:moveTo>
                    <a:pt x="0" y="108242"/>
                  </a:moveTo>
                  <a:cubicBezTo>
                    <a:pt x="0" y="48462"/>
                    <a:pt x="48462" y="0"/>
                    <a:pt x="108242" y="0"/>
                  </a:cubicBezTo>
                  <a:lnTo>
                    <a:pt x="7797930" y="0"/>
                  </a:lnTo>
                  <a:cubicBezTo>
                    <a:pt x="7857710" y="0"/>
                    <a:pt x="7906172" y="48462"/>
                    <a:pt x="7906172" y="108242"/>
                  </a:cubicBezTo>
                  <a:lnTo>
                    <a:pt x="7906172" y="541198"/>
                  </a:lnTo>
                  <a:cubicBezTo>
                    <a:pt x="7906172" y="600978"/>
                    <a:pt x="7857710" y="649440"/>
                    <a:pt x="7797930" y="649440"/>
                  </a:cubicBezTo>
                  <a:lnTo>
                    <a:pt x="108242" y="649440"/>
                  </a:lnTo>
                  <a:cubicBezTo>
                    <a:pt x="48462" y="649440"/>
                    <a:pt x="0" y="600978"/>
                    <a:pt x="0" y="541198"/>
                  </a:cubicBezTo>
                  <a:lnTo>
                    <a:pt x="0" y="108242"/>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64382" tIns="31703" rIns="264382" bIns="31703" numCol="1" spcCol="1270" anchor="ctr" anchorCtr="0">
              <a:noAutofit/>
            </a:bodyPr>
            <a:lstStyle/>
            <a:p>
              <a:pPr lvl="0" algn="l" defTabSz="800100" rtl="0">
                <a:lnSpc>
                  <a:spcPct val="90000"/>
                </a:lnSpc>
                <a:spcBef>
                  <a:spcPct val="0"/>
                </a:spcBef>
                <a:spcAft>
                  <a:spcPct val="35000"/>
                </a:spcAft>
              </a:pPr>
              <a:r>
                <a:rPr lang="zh-CN" altLang="en-US" sz="1800" b="1" i="0" kern="1200" dirty="0" smtClean="0">
                  <a:solidFill>
                    <a:schemeClr val="bg1"/>
                  </a:solidFill>
                  <a:latin typeface="仿宋" pitchFamily="49" charset="-122"/>
                  <a:ea typeface="仿宋" pitchFamily="49" charset="-122"/>
                </a:rPr>
                <a:t>大型公共建筑节能是一项系统化工程，涉及项目设计、施工、运行等多</a:t>
              </a:r>
              <a:endParaRPr lang="en-US" altLang="zh-CN" sz="1800" b="1" i="0" kern="1200" dirty="0" smtClean="0">
                <a:solidFill>
                  <a:schemeClr val="bg1"/>
                </a:solidFill>
                <a:latin typeface="仿宋" pitchFamily="49" charset="-122"/>
                <a:ea typeface="仿宋" pitchFamily="49" charset="-122"/>
              </a:endParaRPr>
            </a:p>
            <a:p>
              <a:pPr lvl="0" algn="l" defTabSz="800100" rtl="0">
                <a:lnSpc>
                  <a:spcPct val="90000"/>
                </a:lnSpc>
                <a:spcBef>
                  <a:spcPct val="0"/>
                </a:spcBef>
                <a:spcAft>
                  <a:spcPct val="35000"/>
                </a:spcAft>
                <a:buNone/>
              </a:pPr>
              <a:r>
                <a:rPr lang="en-US" altLang="zh-CN" sz="1800" b="1" dirty="0">
                  <a:solidFill>
                    <a:schemeClr val="bg1"/>
                  </a:solidFill>
                  <a:latin typeface="仿宋" pitchFamily="49" charset="-122"/>
                  <a:ea typeface="仿宋" pitchFamily="49" charset="-122"/>
                </a:rPr>
                <a:t> </a:t>
              </a:r>
              <a:r>
                <a:rPr lang="en-US" altLang="zh-CN" sz="1800" b="1" dirty="0" smtClean="0">
                  <a:solidFill>
                    <a:schemeClr val="bg1"/>
                  </a:solidFill>
                  <a:latin typeface="仿宋" pitchFamily="49" charset="-122"/>
                  <a:ea typeface="仿宋" pitchFamily="49" charset="-122"/>
                </a:rPr>
                <a:t> </a:t>
              </a:r>
              <a:r>
                <a:rPr lang="zh-CN" altLang="en-US" sz="1800" b="1" i="0" kern="1200" dirty="0" smtClean="0">
                  <a:solidFill>
                    <a:schemeClr val="bg1"/>
                  </a:solidFill>
                  <a:latin typeface="仿宋" pitchFamily="49" charset="-122"/>
                  <a:ea typeface="仿宋" pitchFamily="49" charset="-122"/>
                </a:rPr>
                <a:t>个阶段</a:t>
              </a:r>
              <a:endParaRPr lang="en-US" sz="1800" i="0" kern="1200" dirty="0">
                <a:solidFill>
                  <a:schemeClr val="bg1"/>
                </a:solidFill>
                <a:latin typeface="仿宋" pitchFamily="49" charset="-122"/>
                <a:ea typeface="仿宋" pitchFamily="49" charset="-122"/>
              </a:endParaRPr>
            </a:p>
          </p:txBody>
        </p:sp>
      </p:grpSp>
      <p:grpSp>
        <p:nvGrpSpPr>
          <p:cNvPr id="21" name="Group 54"/>
          <p:cNvGrpSpPr/>
          <p:nvPr/>
        </p:nvGrpSpPr>
        <p:grpSpPr>
          <a:xfrm>
            <a:off x="1653380" y="3462266"/>
            <a:ext cx="8794173" cy="1703139"/>
            <a:chOff x="259204" y="1281809"/>
            <a:chExt cx="8190782" cy="1703139"/>
          </a:xfrm>
        </p:grpSpPr>
        <p:grpSp>
          <p:nvGrpSpPr>
            <p:cNvPr id="22" name="Group 48"/>
            <p:cNvGrpSpPr/>
            <p:nvPr/>
          </p:nvGrpSpPr>
          <p:grpSpPr>
            <a:xfrm>
              <a:off x="259204" y="1503208"/>
              <a:ext cx="8190782" cy="1481740"/>
              <a:chOff x="0" y="2766506"/>
              <a:chExt cx="8190782" cy="1481740"/>
            </a:xfrm>
          </p:grpSpPr>
          <p:sp>
            <p:nvSpPr>
              <p:cNvPr id="26" name="Rectangle 52"/>
              <p:cNvSpPr/>
              <p:nvPr/>
            </p:nvSpPr>
            <p:spPr>
              <a:xfrm>
                <a:off x="0" y="2766506"/>
                <a:ext cx="8190782" cy="1481740"/>
              </a:xfrm>
              <a:prstGeom prst="rect">
                <a:avLst/>
              </a:prstGeom>
              <a:solidFill>
                <a:sysClr val="window" lastClr="FFFFFF">
                  <a:alpha val="90000"/>
                  <a:hueOff val="0"/>
                  <a:satOff val="0"/>
                  <a:lumOff val="0"/>
                  <a:alphaOff val="0"/>
                </a:sysClr>
              </a:solidFill>
              <a:ln w="25400" cap="flat" cmpd="sng" algn="ctr">
                <a:solidFill>
                  <a:srgbClr val="8064A2">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zh-CN" altLang="en-US"/>
              </a:p>
            </p:txBody>
          </p:sp>
          <p:sp>
            <p:nvSpPr>
              <p:cNvPr id="27" name="Rectangle 53"/>
              <p:cNvSpPr/>
              <p:nvPr/>
            </p:nvSpPr>
            <p:spPr>
              <a:xfrm>
                <a:off x="0" y="2766506"/>
                <a:ext cx="8059296" cy="1481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114300" lvl="1" indent="-114300" defTabSz="666750">
                  <a:lnSpc>
                    <a:spcPct val="90000"/>
                  </a:lnSpc>
                  <a:spcBef>
                    <a:spcPct val="0"/>
                  </a:spcBef>
                  <a:spcAft>
                    <a:spcPct val="15000"/>
                  </a:spcAft>
                  <a:buFont typeface="Wingdings" pitchFamily="2" charset="2"/>
                  <a:buChar char="ü"/>
                </a:pPr>
                <a:r>
                  <a:rPr lang="zh-CN" altLang="en-US" sz="1800" b="1" i="1" dirty="0" smtClean="0"/>
                  <a:t>   </a:t>
                </a:r>
                <a:r>
                  <a:rPr lang="zh-CN" altLang="en-US" sz="1800" b="1" dirty="0" smtClean="0">
                    <a:latin typeface="仿宋" pitchFamily="49" charset="-122"/>
                    <a:ea typeface="仿宋" pitchFamily="49" charset="-122"/>
                  </a:rPr>
                  <a:t>我国的建筑能耗约占生产能耗的</a:t>
                </a:r>
                <a:r>
                  <a:rPr lang="en-US" altLang="zh-CN" sz="1800" b="1" dirty="0" smtClean="0">
                    <a:solidFill>
                      <a:srgbClr val="C00000"/>
                    </a:solidFill>
                    <a:latin typeface="仿宋" pitchFamily="49" charset="-122"/>
                    <a:ea typeface="仿宋" pitchFamily="49" charset="-122"/>
                  </a:rPr>
                  <a:t>30%</a:t>
                </a:r>
                <a:r>
                  <a:rPr lang="zh-CN" altLang="en-US" sz="1800" b="1" dirty="0" smtClean="0">
                    <a:solidFill>
                      <a:schemeClr val="tx1"/>
                    </a:solidFill>
                    <a:latin typeface="仿宋" pitchFamily="49" charset="-122"/>
                    <a:ea typeface="仿宋" pitchFamily="49" charset="-122"/>
                  </a:rPr>
                  <a:t>左右</a:t>
                </a:r>
                <a:endParaRPr lang="en-US" sz="1800" kern="1200" dirty="0">
                  <a:solidFill>
                    <a:sysClr val="windowText" lastClr="000000">
                      <a:hueOff val="0"/>
                      <a:satOff val="0"/>
                      <a:lumOff val="0"/>
                      <a:alphaOff val="0"/>
                    </a:sysClr>
                  </a:solidFill>
                  <a:latin typeface="仿宋" pitchFamily="49" charset="-122"/>
                  <a:ea typeface="仿宋" pitchFamily="49" charset="-122"/>
                </a:endParaRPr>
              </a:p>
              <a:p>
                <a:pPr marL="114300" lvl="1" indent="-114300" defTabSz="666750">
                  <a:lnSpc>
                    <a:spcPct val="90000"/>
                  </a:lnSpc>
                  <a:spcBef>
                    <a:spcPct val="0"/>
                  </a:spcBef>
                  <a:spcAft>
                    <a:spcPct val="15000"/>
                  </a:spcAft>
                  <a:buFont typeface="Wingdings" pitchFamily="2" charset="2"/>
                  <a:buChar char="ü"/>
                </a:pPr>
                <a:r>
                  <a:rPr lang="zh-CN" altLang="en-US" sz="1800" b="1" dirty="0" smtClean="0">
                    <a:latin typeface="仿宋" pitchFamily="49" charset="-122"/>
                    <a:ea typeface="仿宋" pitchFamily="49" charset="-122"/>
                  </a:rPr>
                  <a:t> 建筑材料和建造过程中消耗的能源一般占建筑全生命周期能耗</a:t>
                </a:r>
                <a:r>
                  <a:rPr lang="en-US" altLang="zh-CN" sz="1800" b="1" dirty="0" smtClean="0">
                    <a:latin typeface="仿宋" pitchFamily="49" charset="-122"/>
                    <a:ea typeface="仿宋" pitchFamily="49" charset="-122"/>
                  </a:rPr>
                  <a:t>2</a:t>
                </a:r>
                <a:r>
                  <a:rPr lang="en-US" altLang="zh-CN" sz="1800" b="1" dirty="0" smtClean="0">
                    <a:solidFill>
                      <a:srgbClr val="C00000"/>
                    </a:solidFill>
                    <a:latin typeface="仿宋" pitchFamily="49" charset="-122"/>
                    <a:ea typeface="仿宋" pitchFamily="49" charset="-122"/>
                  </a:rPr>
                  <a:t>0%</a:t>
                </a:r>
                <a:r>
                  <a:rPr lang="zh-CN" altLang="en-US" sz="1800" b="1" dirty="0" smtClean="0">
                    <a:latin typeface="仿宋" pitchFamily="49" charset="-122"/>
                    <a:ea typeface="仿宋" pitchFamily="49" charset="-122"/>
                  </a:rPr>
                  <a:t>左右</a:t>
                </a:r>
              </a:p>
              <a:p>
                <a:pPr marL="114300" lvl="1" indent="-114300" defTabSz="666750">
                  <a:lnSpc>
                    <a:spcPct val="90000"/>
                  </a:lnSpc>
                  <a:spcBef>
                    <a:spcPct val="0"/>
                  </a:spcBef>
                  <a:spcAft>
                    <a:spcPct val="15000"/>
                  </a:spcAft>
                  <a:buFont typeface="Wingdings" pitchFamily="2" charset="2"/>
                  <a:buChar char="ü"/>
                </a:pPr>
                <a:r>
                  <a:rPr lang="zh-CN" altLang="en-US" sz="1800" b="1" dirty="0" smtClean="0">
                    <a:latin typeface="仿宋" pitchFamily="49" charset="-122"/>
                    <a:ea typeface="仿宋" pitchFamily="49" charset="-122"/>
                  </a:rPr>
                  <a:t> 建筑运行能耗一般占全生命周期能耗</a:t>
                </a:r>
                <a:r>
                  <a:rPr lang="en-US" altLang="zh-CN" sz="1800" b="1" dirty="0" smtClean="0">
                    <a:solidFill>
                      <a:srgbClr val="C00000"/>
                    </a:solidFill>
                    <a:latin typeface="仿宋" pitchFamily="49" charset="-122"/>
                    <a:ea typeface="仿宋" pitchFamily="49" charset="-122"/>
                  </a:rPr>
                  <a:t>80%</a:t>
                </a:r>
                <a:r>
                  <a:rPr lang="zh-CN" altLang="en-US" sz="1800" b="1" dirty="0" smtClean="0">
                    <a:latin typeface="仿宋" pitchFamily="49" charset="-122"/>
                    <a:ea typeface="仿宋" pitchFamily="49" charset="-122"/>
                  </a:rPr>
                  <a:t>左右</a:t>
                </a:r>
                <a:endParaRPr lang="en-US" sz="1800" kern="1200" dirty="0" smtClean="0">
                  <a:solidFill>
                    <a:sysClr val="windowText" lastClr="000000">
                      <a:hueOff val="0"/>
                      <a:satOff val="0"/>
                      <a:lumOff val="0"/>
                      <a:alphaOff val="0"/>
                    </a:sysClr>
                  </a:solidFill>
                  <a:latin typeface="仿宋" pitchFamily="49" charset="-122"/>
                  <a:ea typeface="仿宋" pitchFamily="49" charset="-122"/>
                </a:endParaRPr>
              </a:p>
            </p:txBody>
          </p:sp>
        </p:grpSp>
        <p:grpSp>
          <p:nvGrpSpPr>
            <p:cNvPr id="23" name="Group 49"/>
            <p:cNvGrpSpPr/>
            <p:nvPr/>
          </p:nvGrpSpPr>
          <p:grpSpPr>
            <a:xfrm>
              <a:off x="647824" y="1281809"/>
              <a:ext cx="5440680" cy="442800"/>
              <a:chOff x="388620" y="2545107"/>
              <a:chExt cx="5440680" cy="442800"/>
            </a:xfrm>
          </p:grpSpPr>
          <p:sp>
            <p:nvSpPr>
              <p:cNvPr id="24" name="Rounded Rectangle 50"/>
              <p:cNvSpPr/>
              <p:nvPr/>
            </p:nvSpPr>
            <p:spPr>
              <a:xfrm>
                <a:off x="388620" y="2545107"/>
                <a:ext cx="5440680" cy="442800"/>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25" name="Rounded Rectangle 6"/>
              <p:cNvSpPr/>
              <p:nvPr/>
            </p:nvSpPr>
            <p:spPr>
              <a:xfrm>
                <a:off x="410236" y="2566723"/>
                <a:ext cx="539744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lvl="0" defTabSz="666750">
                  <a:lnSpc>
                    <a:spcPct val="90000"/>
                  </a:lnSpc>
                  <a:spcBef>
                    <a:spcPct val="0"/>
                  </a:spcBef>
                  <a:spcAft>
                    <a:spcPct val="35000"/>
                  </a:spcAft>
                  <a:buNone/>
                </a:pPr>
                <a:r>
                  <a:rPr lang="zh-CN" altLang="en-US" sz="2400" b="1" dirty="0" smtClean="0">
                    <a:latin typeface="仿宋" pitchFamily="49" charset="-122"/>
                    <a:ea typeface="仿宋" pitchFamily="49" charset="-122"/>
                  </a:rPr>
                  <a:t>据统计</a:t>
                </a:r>
                <a:endParaRPr lang="en-US" sz="2400" kern="1200" dirty="0">
                  <a:solidFill>
                    <a:sysClr val="window" lastClr="FFFFFF"/>
                  </a:solidFill>
                  <a:latin typeface="仿宋" pitchFamily="49" charset="-122"/>
                  <a:ea typeface="仿宋" pitchFamily="49" charset="-122"/>
                </a:endParaRPr>
              </a:p>
            </p:txBody>
          </p:sp>
        </p:grpSp>
      </p:grpSp>
    </p:spTree>
    <p:extLst>
      <p:ext uri="{BB962C8B-B14F-4D97-AF65-F5344CB8AC3E}">
        <p14:creationId xmlns:p14="http://schemas.microsoft.com/office/powerpoint/2010/main" val="246294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9" y="127912"/>
            <a:ext cx="3331779" cy="430887"/>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建筑能耗的特点</a:t>
            </a:r>
            <a:endParaRPr lang="zh-CN" altLang="en-US" sz="2000" b="1" dirty="0">
              <a:latin typeface="华文楷体" panose="02010600040101010101" pitchFamily="2" charset="-122"/>
              <a:ea typeface="华文楷体" panose="02010600040101010101" pitchFamily="2" charset="-122"/>
            </a:endParaRPr>
          </a:p>
        </p:txBody>
      </p:sp>
      <p:pic>
        <p:nvPicPr>
          <p:cNvPr id="8" name="Picture 7"/>
          <p:cNvPicPr>
            <a:picLocks noChangeAspect="1"/>
          </p:cNvPicPr>
          <p:nvPr/>
        </p:nvPicPr>
        <p:blipFill>
          <a:blip r:embed="rId4"/>
          <a:stretch>
            <a:fillRect/>
          </a:stretch>
        </p:blipFill>
        <p:spPr>
          <a:xfrm>
            <a:off x="340179" y="2114789"/>
            <a:ext cx="2216331" cy="2587226"/>
          </a:xfrm>
          <a:prstGeom prst="rect">
            <a:avLst/>
          </a:prstGeom>
        </p:spPr>
      </p:pic>
      <p:sp>
        <p:nvSpPr>
          <p:cNvPr id="9" name="Rectangle 8"/>
          <p:cNvSpPr/>
          <p:nvPr/>
        </p:nvSpPr>
        <p:spPr>
          <a:xfrm>
            <a:off x="2682240" y="1073176"/>
            <a:ext cx="8370570" cy="1815882"/>
          </a:xfrm>
          <a:prstGeom prst="rect">
            <a:avLst/>
          </a:prstGeom>
        </p:spPr>
        <p:txBody>
          <a:bodyPr wrap="square">
            <a:spAutoFit/>
          </a:bodyPr>
          <a:lstStyle/>
          <a:p>
            <a:pPr algn="just"/>
            <a:r>
              <a:rPr lang="zh-CN" altLang="en-US" sz="2000" dirty="0" smtClean="0">
                <a:solidFill>
                  <a:srgbClr val="C00000"/>
                </a:solidFill>
                <a:latin typeface="华康黑体唲"/>
              </a:rPr>
              <a:t>您</a:t>
            </a:r>
            <a:r>
              <a:rPr lang="zh-CN" altLang="en-US" sz="2000" dirty="0">
                <a:solidFill>
                  <a:srgbClr val="C00000"/>
                </a:solidFill>
                <a:latin typeface="华康黑体唲"/>
              </a:rPr>
              <a:t>是否遇到过这样的问</a:t>
            </a:r>
            <a:r>
              <a:rPr lang="zh-CN" altLang="en-US" sz="2000" dirty="0" smtClean="0">
                <a:solidFill>
                  <a:srgbClr val="C00000"/>
                </a:solidFill>
                <a:latin typeface="华康黑体唲"/>
              </a:rPr>
              <a:t>题</a:t>
            </a:r>
            <a:endParaRPr lang="en-US" altLang="zh-CN" sz="2000" dirty="0" smtClean="0">
              <a:solidFill>
                <a:srgbClr val="C00000"/>
              </a:solidFill>
              <a:latin typeface="华康黑体唲"/>
            </a:endParaRPr>
          </a:p>
          <a:p>
            <a:pPr algn="just"/>
            <a:endParaRPr lang="zh-CN" altLang="en-US" sz="2000" dirty="0">
              <a:solidFill>
                <a:srgbClr val="C00000"/>
              </a:solidFill>
              <a:latin typeface="华康黑体唲"/>
            </a:endParaRPr>
          </a:p>
          <a:p>
            <a:pPr algn="just"/>
            <a:r>
              <a:rPr lang="zh-CN" altLang="en-US" dirty="0">
                <a:latin typeface="华康黑体唲"/>
              </a:rPr>
              <a:t>如何理解和分析现有的建筑运行参数，提出合理的用能指标？ </a:t>
            </a:r>
          </a:p>
          <a:p>
            <a:pPr algn="just"/>
            <a:r>
              <a:rPr lang="zh-CN" altLang="en-US" dirty="0">
                <a:latin typeface="华康黑体唲"/>
              </a:rPr>
              <a:t>如何从现有的建筑运行状况中，总结和反馈到新建建筑设计方案优化中？ </a:t>
            </a:r>
          </a:p>
          <a:p>
            <a:pPr algn="just"/>
            <a:r>
              <a:rPr lang="zh-CN" altLang="en-US" dirty="0">
                <a:latin typeface="华康黑体唲"/>
              </a:rPr>
              <a:t>如何发掘建筑运行过程中的节能重点进而采取相应节能措施？ </a:t>
            </a:r>
          </a:p>
          <a:p>
            <a:pPr algn="just"/>
            <a:r>
              <a:rPr lang="zh-CN" altLang="en-US" dirty="0">
                <a:latin typeface="华康黑体唲"/>
              </a:rPr>
              <a:t>如何科学分析不同技术措施的节能潜力和运行效果</a:t>
            </a:r>
            <a:r>
              <a:rPr lang="zh-CN" altLang="en-US" dirty="0" smtClean="0">
                <a:latin typeface="华康黑体唲"/>
              </a:rPr>
              <a:t>？</a:t>
            </a:r>
            <a:endParaRPr lang="zh-CN" altLang="en-US" dirty="0">
              <a:latin typeface="华康黑体唲"/>
            </a:endParaRPr>
          </a:p>
        </p:txBody>
      </p:sp>
      <p:sp>
        <p:nvSpPr>
          <p:cNvPr id="10" name="TextBox 1"/>
          <p:cNvSpPr txBox="1"/>
          <p:nvPr/>
        </p:nvSpPr>
        <p:spPr>
          <a:xfrm>
            <a:off x="2799398" y="4331970"/>
            <a:ext cx="6973252" cy="1446550"/>
          </a:xfrm>
          <a:prstGeom prst="rect">
            <a:avLst/>
          </a:prstGeom>
          <a:solidFill>
            <a:srgbClr val="9966FF"/>
          </a:solidFill>
          <a:effectLst>
            <a:innerShdw blurRad="63500" dist="50800" dir="2700000">
              <a:prstClr val="black">
                <a:alpha val="50000"/>
              </a:prstClr>
            </a:innerShdw>
          </a:effectLst>
        </p:spPr>
        <p:txBody>
          <a:bodyPr wrap="square" rtlCol="0">
            <a:spAutoFit/>
          </a:bodyPr>
          <a:lstStyle/>
          <a:p>
            <a:pPr marL="342900" lvl="0" indent="-342900" algn="l" fontAlgn="base">
              <a:lnSpc>
                <a:spcPct val="110000"/>
              </a:lnSpc>
              <a:spcAft>
                <a:spcPts val="0"/>
              </a:spcAft>
              <a:buFont typeface="Wingdings" panose="05000000000000000000" pitchFamily="2" charset="2"/>
              <a:buChar char=""/>
              <a:tabLst>
                <a:tab pos="457200" algn="l"/>
              </a:tabLst>
            </a:pPr>
            <a:r>
              <a:rPr lang="zh-CN" sz="2000" b="1" kern="1200">
                <a:solidFill>
                  <a:srgbClr val="FFFFFF"/>
                </a:solidFill>
                <a:effectLst/>
                <a:latin typeface="Times New Roman" panose="02020603050405020304" pitchFamily="18" charset="0"/>
                <a:ea typeface="仿宋" panose="02010609060101010101" pitchFamily="49" charset="-122"/>
                <a:cs typeface="Tahoma" panose="020B0604030504040204" pitchFamily="34" charset="0"/>
              </a:rPr>
              <a:t> 全面掌握建筑各用能设备单元或管理单元的能源数据</a:t>
            </a:r>
            <a:endParaRPr lang="zh-CN" sz="2000" kern="100">
              <a:effectLst/>
              <a:latin typeface="Times New Roman" panose="02020603050405020304" pitchFamily="18" charset="0"/>
              <a:ea typeface="宋体" panose="02010600030101010101" pitchFamily="2" charset="-122"/>
            </a:endParaRPr>
          </a:p>
          <a:p>
            <a:pPr marL="342900" lvl="0" indent="-342900" algn="l" fontAlgn="base">
              <a:lnSpc>
                <a:spcPct val="110000"/>
              </a:lnSpc>
              <a:spcAft>
                <a:spcPts val="0"/>
              </a:spcAft>
              <a:buFont typeface="Wingdings" panose="05000000000000000000" pitchFamily="2" charset="2"/>
              <a:buChar char=""/>
              <a:tabLst>
                <a:tab pos="457200" algn="l"/>
              </a:tabLst>
            </a:pPr>
            <a:r>
              <a:rPr lang="en-US" sz="2000" b="1" kern="1200">
                <a:solidFill>
                  <a:srgbClr val="FFFFFF"/>
                </a:solidFill>
                <a:effectLst/>
                <a:latin typeface="仿宋" panose="02010609060101010101" pitchFamily="49" charset="-122"/>
                <a:ea typeface="宋体" panose="02010600030101010101" pitchFamily="2" charset="-122"/>
                <a:cs typeface="Tahoma" panose="020B0604030504040204" pitchFamily="34" charset="0"/>
              </a:rPr>
              <a:t> </a:t>
            </a:r>
            <a:r>
              <a:rPr lang="zh-CN" sz="2000" b="1" kern="1200">
                <a:solidFill>
                  <a:srgbClr val="FFFFFF"/>
                </a:solidFill>
                <a:effectLst/>
                <a:latin typeface="Times New Roman" panose="02020603050405020304" pitchFamily="18" charset="0"/>
                <a:ea typeface="仿宋" panose="02010609060101010101" pitchFamily="49" charset="-122"/>
                <a:cs typeface="Tahoma" panose="020B0604030504040204" pitchFamily="34" charset="0"/>
              </a:rPr>
              <a:t>指导日常的管理运行调节，避免能源浪费</a:t>
            </a:r>
            <a:endParaRPr lang="zh-CN" sz="2000" kern="100">
              <a:effectLst/>
              <a:latin typeface="Times New Roman" panose="02020603050405020304" pitchFamily="18" charset="0"/>
              <a:ea typeface="宋体" panose="02010600030101010101" pitchFamily="2" charset="-122"/>
            </a:endParaRPr>
          </a:p>
          <a:p>
            <a:pPr marL="342900" lvl="0" indent="-342900" algn="l" fontAlgn="base">
              <a:lnSpc>
                <a:spcPct val="110000"/>
              </a:lnSpc>
              <a:spcAft>
                <a:spcPts val="0"/>
              </a:spcAft>
              <a:buFont typeface="Wingdings" panose="05000000000000000000" pitchFamily="2" charset="2"/>
              <a:buChar char=""/>
              <a:tabLst>
                <a:tab pos="457200" algn="l"/>
              </a:tabLst>
            </a:pPr>
            <a:r>
              <a:rPr lang="en-US" sz="2000" b="1" kern="1200">
                <a:solidFill>
                  <a:srgbClr val="FFFFFF"/>
                </a:solidFill>
                <a:effectLst/>
                <a:latin typeface="仿宋" panose="02010609060101010101" pitchFamily="49" charset="-122"/>
                <a:ea typeface="宋体" panose="02010600030101010101" pitchFamily="2" charset="-122"/>
                <a:cs typeface="Tahoma" panose="020B0604030504040204" pitchFamily="34" charset="0"/>
              </a:rPr>
              <a:t> </a:t>
            </a:r>
            <a:r>
              <a:rPr lang="zh-CN" sz="2000" b="1" kern="1200">
                <a:solidFill>
                  <a:srgbClr val="FFFFFF"/>
                </a:solidFill>
                <a:effectLst/>
                <a:latin typeface="Times New Roman" panose="02020603050405020304" pitchFamily="18" charset="0"/>
                <a:ea typeface="仿宋" panose="02010609060101010101" pitchFamily="49" charset="-122"/>
                <a:cs typeface="Tahoma" panose="020B0604030504040204" pitchFamily="34" charset="0"/>
              </a:rPr>
              <a:t>寻找节能潜力，定位改造重点，辅助改造实施</a:t>
            </a:r>
            <a:endParaRPr lang="zh-CN" sz="2000" kern="100">
              <a:effectLst/>
              <a:latin typeface="Times New Roman" panose="02020603050405020304" pitchFamily="18" charset="0"/>
              <a:ea typeface="宋体" panose="02010600030101010101" pitchFamily="2" charset="-122"/>
            </a:endParaRPr>
          </a:p>
          <a:p>
            <a:pPr marL="342900" lvl="0" indent="-342900" algn="l" fontAlgn="base">
              <a:lnSpc>
                <a:spcPct val="110000"/>
              </a:lnSpc>
              <a:spcAft>
                <a:spcPts val="0"/>
              </a:spcAft>
              <a:buFont typeface="Wingdings" panose="05000000000000000000" pitchFamily="2" charset="2"/>
              <a:buChar char=""/>
              <a:tabLst>
                <a:tab pos="457200" algn="l"/>
              </a:tabLst>
            </a:pPr>
            <a:r>
              <a:rPr lang="en-US" sz="2000" b="1" kern="1200">
                <a:solidFill>
                  <a:srgbClr val="FFFFFF"/>
                </a:solidFill>
                <a:effectLst/>
                <a:latin typeface="仿宋" panose="02010609060101010101" pitchFamily="49" charset="-122"/>
                <a:ea typeface="宋体" panose="02010600030101010101" pitchFamily="2" charset="-122"/>
                <a:cs typeface="Tahoma" panose="020B0604030504040204" pitchFamily="34" charset="0"/>
              </a:rPr>
              <a:t> </a:t>
            </a:r>
            <a:r>
              <a:rPr lang="zh-CN" sz="2000" b="1" kern="1200">
                <a:solidFill>
                  <a:srgbClr val="FFFFFF"/>
                </a:solidFill>
                <a:effectLst/>
                <a:latin typeface="Times New Roman" panose="02020603050405020304" pitchFamily="18" charset="0"/>
                <a:ea typeface="仿宋" panose="02010609060101010101" pitchFamily="49" charset="-122"/>
                <a:cs typeface="Tahoma" panose="020B0604030504040204" pitchFamily="34" charset="0"/>
              </a:rPr>
              <a:t>评价设备性能，比对设计与实际，指导未来设计</a:t>
            </a:r>
            <a:endParaRPr lang="zh-CN" sz="2000" kern="100">
              <a:effectLst/>
              <a:latin typeface="Times New Roman" panose="02020603050405020304" pitchFamily="18" charset="0"/>
              <a:ea typeface="宋体" panose="02010600030101010101" pitchFamily="2" charset="-122"/>
            </a:endParaRPr>
          </a:p>
        </p:txBody>
      </p:sp>
      <p:sp>
        <p:nvSpPr>
          <p:cNvPr id="3" name="TextBox 2"/>
          <p:cNvSpPr txBox="1"/>
          <p:nvPr/>
        </p:nvSpPr>
        <p:spPr>
          <a:xfrm>
            <a:off x="2682240" y="3704446"/>
            <a:ext cx="1992853" cy="400110"/>
          </a:xfrm>
          <a:prstGeom prst="rect">
            <a:avLst/>
          </a:prstGeom>
          <a:noFill/>
        </p:spPr>
        <p:txBody>
          <a:bodyPr wrap="none" rtlCol="0">
            <a:spAutoFit/>
          </a:bodyPr>
          <a:lstStyle/>
          <a:p>
            <a:r>
              <a:rPr lang="en-US" altLang="zh-CN" sz="2000" dirty="0" smtClean="0">
                <a:solidFill>
                  <a:srgbClr val="00B050"/>
                </a:solidFill>
              </a:rPr>
              <a:t>SEED</a:t>
            </a:r>
            <a:r>
              <a:rPr lang="zh-CN" altLang="en-US" sz="2000" dirty="0" smtClean="0">
                <a:solidFill>
                  <a:srgbClr val="00B050"/>
                </a:solidFill>
              </a:rPr>
              <a:t>可以帮助您</a:t>
            </a:r>
            <a:endParaRPr lang="zh-CN" altLang="en-US" sz="2000" dirty="0">
              <a:solidFill>
                <a:srgbClr val="00B050"/>
              </a:solidFill>
            </a:endParaRPr>
          </a:p>
        </p:txBody>
      </p:sp>
    </p:spTree>
    <p:extLst>
      <p:ext uri="{BB962C8B-B14F-4D97-AF65-F5344CB8AC3E}">
        <p14:creationId xmlns:p14="http://schemas.microsoft.com/office/powerpoint/2010/main" val="2660705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435429" y="127912"/>
            <a:ext cx="3331779" cy="400110"/>
          </a:xfrm>
          <a:prstGeom prst="rect">
            <a:avLst/>
          </a:prstGeom>
          <a:noFill/>
        </p:spPr>
        <p:txBody>
          <a:bodyPr wrap="square" rtlCol="0">
            <a:spAutoFit/>
          </a:bodyPr>
          <a:lstStyle/>
          <a:p>
            <a:pPr>
              <a:buNone/>
            </a:pPr>
            <a:r>
              <a:rPr lang="en-US" altLang="zh-CN" sz="2000" b="1" dirty="0" smtClean="0">
                <a:latin typeface="华文楷体" panose="02010600040101010101" pitchFamily="2" charset="-122"/>
                <a:ea typeface="华文楷体" panose="02010600040101010101" pitchFamily="2" charset="-122"/>
              </a:rPr>
              <a:t>SEED</a:t>
            </a:r>
            <a:r>
              <a:rPr lang="zh-CN" altLang="en-US" sz="2000" b="1" dirty="0" smtClean="0">
                <a:latin typeface="华文楷体" panose="02010600040101010101" pitchFamily="2" charset="-122"/>
                <a:ea typeface="华文楷体" panose="02010600040101010101" pitchFamily="2" charset="-122"/>
              </a:rPr>
              <a:t>系统结构</a:t>
            </a:r>
            <a:endParaRPr lang="zh-CN" altLang="en-US" sz="2000" b="1" dirty="0">
              <a:latin typeface="华文楷体" panose="02010600040101010101" pitchFamily="2" charset="-122"/>
              <a:ea typeface="华文楷体" panose="02010600040101010101" pitchFamily="2" charset="-122"/>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308" y="597434"/>
            <a:ext cx="9747549" cy="558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163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010302" y="110881"/>
            <a:ext cx="3886200" cy="400110"/>
          </a:xfrm>
          <a:prstGeom prst="rect">
            <a:avLst/>
          </a:prstGeom>
          <a:noFill/>
        </p:spPr>
        <p:txBody>
          <a:bodyPr wrap="square" rtlCol="0">
            <a:spAutoFit/>
          </a:bodyPr>
          <a:lstStyle/>
          <a:p>
            <a:pPr>
              <a:buNone/>
            </a:pPr>
            <a:r>
              <a:rPr lang="zh-CN" altLang="en-US" sz="2000" b="1" dirty="0">
                <a:latin typeface="华文楷体" panose="02010600040101010101" pitchFamily="2" charset="-122"/>
                <a:ea typeface="华文楷体" panose="02010600040101010101" pitchFamily="2" charset="-122"/>
              </a:rPr>
              <a:t>全新的用户体验与操作自由度</a:t>
            </a:r>
          </a:p>
        </p:txBody>
      </p:sp>
      <p:grpSp>
        <p:nvGrpSpPr>
          <p:cNvPr id="19" name="Group 18"/>
          <p:cNvGrpSpPr/>
          <p:nvPr/>
        </p:nvGrpSpPr>
        <p:grpSpPr>
          <a:xfrm>
            <a:off x="5008988" y="597434"/>
            <a:ext cx="6518984" cy="1837936"/>
            <a:chOff x="259204" y="1281809"/>
            <a:chExt cx="7772400" cy="2253149"/>
          </a:xfrm>
        </p:grpSpPr>
        <p:grpSp>
          <p:nvGrpSpPr>
            <p:cNvPr id="21" name="Group 48"/>
            <p:cNvGrpSpPr/>
            <p:nvPr/>
          </p:nvGrpSpPr>
          <p:grpSpPr>
            <a:xfrm>
              <a:off x="259204" y="1503208"/>
              <a:ext cx="7772400" cy="2031750"/>
              <a:chOff x="0" y="2766506"/>
              <a:chExt cx="7772400" cy="2031750"/>
            </a:xfrm>
          </p:grpSpPr>
          <p:sp>
            <p:nvSpPr>
              <p:cNvPr id="25" name="Rectangle 24"/>
              <p:cNvSpPr/>
              <p:nvPr/>
            </p:nvSpPr>
            <p:spPr>
              <a:xfrm>
                <a:off x="0" y="2766506"/>
                <a:ext cx="7772400" cy="2031750"/>
              </a:xfrm>
              <a:prstGeom prst="rect">
                <a:avLst/>
              </a:prstGeom>
              <a:solidFill>
                <a:sysClr val="window" lastClr="FFFFFF">
                  <a:alpha val="90000"/>
                  <a:hueOff val="0"/>
                  <a:satOff val="0"/>
                  <a:lumOff val="0"/>
                  <a:alphaOff val="0"/>
                </a:sysClr>
              </a:solidFill>
              <a:ln w="25400" cap="flat" cmpd="sng" algn="ctr">
                <a:solidFill>
                  <a:srgbClr val="8064A2">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Rectangle 25"/>
              <p:cNvSpPr/>
              <p:nvPr/>
            </p:nvSpPr>
            <p:spPr>
              <a:xfrm>
                <a:off x="0" y="2766506"/>
                <a:ext cx="7772400" cy="15519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b="1" dirty="0">
                    <a:solidFill>
                      <a:sysClr val="windowText" lastClr="000000">
                        <a:hueOff val="0"/>
                        <a:satOff val="0"/>
                        <a:lumOff val="0"/>
                        <a:alphaOff val="0"/>
                      </a:sysClr>
                    </a:solidFill>
                    <a:latin typeface="仿宋" pitchFamily="49" charset="-122"/>
                    <a:ea typeface="仿宋" pitchFamily="49" charset="-122"/>
                  </a:rPr>
                  <a:t>用户可根据项目的能耗计量表的分布情况及企业管理方式，建立自己的资产树，不再拘泥于定制的有限数量能耗分析模板，可完全按照自已的想法去深度分析能耗，想怎么比，就怎么比。</a:t>
                </a:r>
                <a:endParaRPr lang="en-US" sz="1800" b="1" kern="1200" dirty="0" smtClean="0">
                  <a:solidFill>
                    <a:sysClr val="windowText" lastClr="000000">
                      <a:hueOff val="0"/>
                      <a:satOff val="0"/>
                      <a:lumOff val="0"/>
                      <a:alphaOff val="0"/>
                    </a:sysClr>
                  </a:solidFill>
                  <a:latin typeface="仿宋" pitchFamily="49" charset="-122"/>
                  <a:ea typeface="仿宋" pitchFamily="49" charset="-122"/>
                </a:endParaRPr>
              </a:p>
            </p:txBody>
          </p:sp>
        </p:grpSp>
        <p:grpSp>
          <p:nvGrpSpPr>
            <p:cNvPr id="22" name="Group 49"/>
            <p:cNvGrpSpPr/>
            <p:nvPr/>
          </p:nvGrpSpPr>
          <p:grpSpPr>
            <a:xfrm>
              <a:off x="647824" y="1281809"/>
              <a:ext cx="5440680" cy="458666"/>
              <a:chOff x="388620" y="2545107"/>
              <a:chExt cx="5440680" cy="458666"/>
            </a:xfrm>
          </p:grpSpPr>
          <p:sp>
            <p:nvSpPr>
              <p:cNvPr id="23" name="Rounded Rectangle 22"/>
              <p:cNvSpPr/>
              <p:nvPr/>
            </p:nvSpPr>
            <p:spPr>
              <a:xfrm>
                <a:off x="388620" y="2545107"/>
                <a:ext cx="5440680" cy="458666"/>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24" name="Rounded Rectangle 6"/>
              <p:cNvSpPr/>
              <p:nvPr/>
            </p:nvSpPr>
            <p:spPr>
              <a:xfrm>
                <a:off x="410236" y="2566723"/>
                <a:ext cx="539744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a:latin typeface="仿宋" pitchFamily="49" charset="-122"/>
                    <a:ea typeface="仿宋" pitchFamily="49" charset="-122"/>
                  </a:rPr>
                  <a:t>先进的资产树结构</a:t>
                </a:r>
              </a:p>
            </p:txBody>
          </p:sp>
        </p:grpSp>
      </p:grpSp>
      <p:pic>
        <p:nvPicPr>
          <p:cNvPr id="20" name="Picture 2" descr="http://img4.imgtn.bdimg.com/it/u=2196284796,559882114&amp;fm=90&amp;gp=0.jpg"/>
          <p:cNvPicPr>
            <a:picLocks noChangeAspect="1" noChangeArrowheads="1"/>
          </p:cNvPicPr>
          <p:nvPr/>
        </p:nvPicPr>
        <p:blipFill>
          <a:blip r:embed="rId4" cstate="print"/>
          <a:srcRect/>
          <a:stretch>
            <a:fillRect/>
          </a:stretch>
        </p:blipFill>
        <p:spPr bwMode="auto">
          <a:xfrm>
            <a:off x="156029" y="45777"/>
            <a:ext cx="766509" cy="842601"/>
          </a:xfrm>
          <a:prstGeom prst="rect">
            <a:avLst/>
          </a:prstGeom>
          <a:noFill/>
        </p:spPr>
      </p:pic>
      <p:pic>
        <p:nvPicPr>
          <p:cNvPr id="8" name="Picture 7"/>
          <p:cNvPicPr>
            <a:picLocks noChangeAspect="1"/>
          </p:cNvPicPr>
          <p:nvPr/>
        </p:nvPicPr>
        <p:blipFill>
          <a:blip r:embed="rId5"/>
          <a:stretch>
            <a:fillRect/>
          </a:stretch>
        </p:blipFill>
        <p:spPr>
          <a:xfrm>
            <a:off x="1010302" y="615067"/>
            <a:ext cx="2943225" cy="6105525"/>
          </a:xfrm>
          <a:prstGeom prst="rect">
            <a:avLst/>
          </a:prstGeom>
        </p:spPr>
      </p:pic>
      <p:pic>
        <p:nvPicPr>
          <p:cNvPr id="9" name="Picture 8"/>
          <p:cNvPicPr>
            <a:picLocks noChangeAspect="1"/>
          </p:cNvPicPr>
          <p:nvPr/>
        </p:nvPicPr>
        <p:blipFill>
          <a:blip r:embed="rId6"/>
          <a:stretch>
            <a:fillRect/>
          </a:stretch>
        </p:blipFill>
        <p:spPr>
          <a:xfrm>
            <a:off x="1010302" y="615067"/>
            <a:ext cx="2962275" cy="6105525"/>
          </a:xfrm>
          <a:prstGeom prst="rect">
            <a:avLst/>
          </a:prstGeom>
        </p:spPr>
      </p:pic>
      <p:pic>
        <p:nvPicPr>
          <p:cNvPr id="10" name="Picture 9"/>
          <p:cNvPicPr>
            <a:picLocks noChangeAspect="1"/>
          </p:cNvPicPr>
          <p:nvPr/>
        </p:nvPicPr>
        <p:blipFill>
          <a:blip r:embed="rId7"/>
          <a:stretch>
            <a:fillRect/>
          </a:stretch>
        </p:blipFill>
        <p:spPr>
          <a:xfrm>
            <a:off x="991252" y="610304"/>
            <a:ext cx="2952750" cy="6115050"/>
          </a:xfrm>
          <a:prstGeom prst="rect">
            <a:avLst/>
          </a:prstGeom>
        </p:spPr>
      </p:pic>
      <p:pic>
        <p:nvPicPr>
          <p:cNvPr id="12" name="Picture 11"/>
          <p:cNvPicPr>
            <a:picLocks noChangeAspect="1"/>
          </p:cNvPicPr>
          <p:nvPr/>
        </p:nvPicPr>
        <p:blipFill>
          <a:blip r:embed="rId8"/>
          <a:stretch>
            <a:fillRect/>
          </a:stretch>
        </p:blipFill>
        <p:spPr>
          <a:xfrm>
            <a:off x="1009382" y="615067"/>
            <a:ext cx="2952750" cy="6115050"/>
          </a:xfrm>
          <a:prstGeom prst="rect">
            <a:avLst/>
          </a:prstGeom>
        </p:spPr>
      </p:pic>
      <p:grpSp>
        <p:nvGrpSpPr>
          <p:cNvPr id="30" name="组合 4"/>
          <p:cNvGrpSpPr/>
          <p:nvPr/>
        </p:nvGrpSpPr>
        <p:grpSpPr>
          <a:xfrm>
            <a:off x="4941108" y="2584378"/>
            <a:ext cx="3611894" cy="369536"/>
            <a:chOff x="446337" y="915566"/>
            <a:chExt cx="2397471" cy="307846"/>
          </a:xfrm>
        </p:grpSpPr>
        <p:pic>
          <p:nvPicPr>
            <p:cNvPr id="31"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186364" y="915566"/>
              <a:ext cx="1331751"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一级能耗分析</a:t>
              </a:r>
              <a:endParaRPr lang="zh-CN" altLang="en-US" b="1" dirty="0">
                <a:solidFill>
                  <a:schemeClr val="bg1"/>
                </a:solidFill>
                <a:latin typeface="华文仿宋" panose="02010600040101010101" pitchFamily="2" charset="-122"/>
                <a:ea typeface="华文仿宋" panose="02010600040101010101" pitchFamily="2" charset="-122"/>
              </a:endParaRPr>
            </a:p>
          </p:txBody>
        </p:sp>
      </p:grpSp>
      <p:grpSp>
        <p:nvGrpSpPr>
          <p:cNvPr id="33" name="组合 4"/>
          <p:cNvGrpSpPr/>
          <p:nvPr/>
        </p:nvGrpSpPr>
        <p:grpSpPr>
          <a:xfrm>
            <a:off x="4896502" y="3122423"/>
            <a:ext cx="3611894" cy="369536"/>
            <a:chOff x="446337" y="915566"/>
            <a:chExt cx="2397471" cy="307846"/>
          </a:xfrm>
        </p:grpSpPr>
        <p:pic>
          <p:nvPicPr>
            <p:cNvPr id="34"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186364" y="915566"/>
              <a:ext cx="1331751" cy="307676"/>
            </a:xfrm>
            <a:prstGeom prst="rect">
              <a:avLst/>
            </a:prstGeom>
            <a:noFill/>
          </p:spPr>
          <p:txBody>
            <a:bodyPr wrap="square" rtlCol="0">
              <a:spAutoFit/>
            </a:bodyPr>
            <a:lstStyle/>
            <a:p>
              <a:r>
                <a:rPr lang="zh-CN" altLang="en-US" b="1" dirty="0">
                  <a:solidFill>
                    <a:schemeClr val="bg1"/>
                  </a:solidFill>
                  <a:latin typeface="华文仿宋" panose="02010600040101010101" pitchFamily="2" charset="-122"/>
                  <a:ea typeface="华文仿宋" panose="02010600040101010101" pitchFamily="2" charset="-122"/>
                </a:rPr>
                <a:t>二</a:t>
              </a:r>
              <a:r>
                <a:rPr lang="zh-CN" altLang="en-US" b="1" dirty="0" smtClean="0">
                  <a:solidFill>
                    <a:schemeClr val="bg1"/>
                  </a:solidFill>
                  <a:latin typeface="华文仿宋" panose="02010600040101010101" pitchFamily="2" charset="-122"/>
                  <a:ea typeface="华文仿宋" panose="02010600040101010101" pitchFamily="2" charset="-122"/>
                </a:rPr>
                <a:t>级能耗分析</a:t>
              </a:r>
              <a:endParaRPr lang="zh-CN" altLang="en-US" b="1" dirty="0">
                <a:solidFill>
                  <a:schemeClr val="bg1"/>
                </a:solidFill>
                <a:latin typeface="华文仿宋" panose="02010600040101010101" pitchFamily="2" charset="-122"/>
                <a:ea typeface="华文仿宋" panose="02010600040101010101" pitchFamily="2" charset="-122"/>
              </a:endParaRPr>
            </a:p>
          </p:txBody>
        </p:sp>
      </p:grpSp>
      <p:grpSp>
        <p:nvGrpSpPr>
          <p:cNvPr id="39" name="组合 4"/>
          <p:cNvGrpSpPr/>
          <p:nvPr/>
        </p:nvGrpSpPr>
        <p:grpSpPr>
          <a:xfrm>
            <a:off x="4896502" y="3660264"/>
            <a:ext cx="3611894" cy="369536"/>
            <a:chOff x="446337" y="915566"/>
            <a:chExt cx="2397471" cy="307846"/>
          </a:xfrm>
        </p:grpSpPr>
        <p:pic>
          <p:nvPicPr>
            <p:cNvPr id="40"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186364" y="915566"/>
              <a:ext cx="1331751" cy="307676"/>
            </a:xfrm>
            <a:prstGeom prst="rect">
              <a:avLst/>
            </a:prstGeom>
            <a:noFill/>
          </p:spPr>
          <p:txBody>
            <a:bodyPr wrap="square" rtlCol="0">
              <a:spAutoFit/>
            </a:bodyPr>
            <a:lstStyle/>
            <a:p>
              <a:r>
                <a:rPr lang="zh-CN" altLang="en-US" b="1" dirty="0">
                  <a:solidFill>
                    <a:schemeClr val="bg1"/>
                  </a:solidFill>
                  <a:latin typeface="华文仿宋" panose="02010600040101010101" pitchFamily="2" charset="-122"/>
                  <a:ea typeface="华文仿宋" panose="02010600040101010101" pitchFamily="2" charset="-122"/>
                </a:rPr>
                <a:t>三</a:t>
              </a:r>
              <a:r>
                <a:rPr lang="zh-CN" altLang="en-US" b="1" dirty="0" smtClean="0">
                  <a:solidFill>
                    <a:schemeClr val="bg1"/>
                  </a:solidFill>
                  <a:latin typeface="华文仿宋" panose="02010600040101010101" pitchFamily="2" charset="-122"/>
                  <a:ea typeface="华文仿宋" panose="02010600040101010101" pitchFamily="2" charset="-122"/>
                </a:rPr>
                <a:t>级能耗分析</a:t>
              </a:r>
              <a:endParaRPr lang="zh-CN" altLang="en-US" b="1" dirty="0">
                <a:solidFill>
                  <a:schemeClr val="bg1"/>
                </a:solidFill>
                <a:latin typeface="华文仿宋" panose="02010600040101010101" pitchFamily="2" charset="-122"/>
                <a:ea typeface="华文仿宋" panose="02010600040101010101" pitchFamily="2" charset="-122"/>
              </a:endParaRPr>
            </a:p>
          </p:txBody>
        </p:sp>
      </p:grpSp>
      <p:grpSp>
        <p:nvGrpSpPr>
          <p:cNvPr id="42" name="组合 4"/>
          <p:cNvGrpSpPr/>
          <p:nvPr/>
        </p:nvGrpSpPr>
        <p:grpSpPr>
          <a:xfrm>
            <a:off x="4941108" y="4197901"/>
            <a:ext cx="3611894" cy="369536"/>
            <a:chOff x="446337" y="915566"/>
            <a:chExt cx="2397471" cy="307846"/>
          </a:xfrm>
        </p:grpSpPr>
        <p:pic>
          <p:nvPicPr>
            <p:cNvPr id="43"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186364" y="915566"/>
              <a:ext cx="1331751" cy="307676"/>
            </a:xfrm>
            <a:prstGeom prst="rect">
              <a:avLst/>
            </a:prstGeom>
            <a:noFill/>
          </p:spPr>
          <p:txBody>
            <a:bodyPr wrap="square" rtlCol="0">
              <a:spAutoFit/>
            </a:bodyPr>
            <a:lstStyle/>
            <a:p>
              <a:r>
                <a:rPr lang="zh-CN" altLang="en-US" b="1" dirty="0">
                  <a:solidFill>
                    <a:schemeClr val="bg1"/>
                  </a:solidFill>
                  <a:latin typeface="华文仿宋" panose="02010600040101010101" pitchFamily="2" charset="-122"/>
                  <a:ea typeface="华文仿宋" panose="02010600040101010101" pitchFamily="2" charset="-122"/>
                </a:rPr>
                <a:t>末</a:t>
              </a:r>
              <a:r>
                <a:rPr lang="zh-CN" altLang="en-US" b="1" dirty="0" smtClean="0">
                  <a:solidFill>
                    <a:schemeClr val="bg1"/>
                  </a:solidFill>
                  <a:latin typeface="华文仿宋" panose="02010600040101010101" pitchFamily="2" charset="-122"/>
                  <a:ea typeface="华文仿宋" panose="02010600040101010101" pitchFamily="2" charset="-122"/>
                </a:rPr>
                <a:t>级能耗分析</a:t>
              </a:r>
              <a:endParaRPr lang="zh-CN" altLang="en-US" b="1" dirty="0">
                <a:solidFill>
                  <a:schemeClr val="bg1"/>
                </a:solidFill>
                <a:latin typeface="华文仿宋" panose="02010600040101010101" pitchFamily="2" charset="-122"/>
                <a:ea typeface="华文仿宋" panose="02010600040101010101" pitchFamily="2" charset="-122"/>
              </a:endParaRPr>
            </a:p>
          </p:txBody>
        </p:sp>
      </p:grpSp>
      <p:pic>
        <p:nvPicPr>
          <p:cNvPr id="13" name="Picture 12"/>
          <p:cNvPicPr>
            <a:picLocks noChangeAspect="1"/>
          </p:cNvPicPr>
          <p:nvPr/>
        </p:nvPicPr>
        <p:blipFill>
          <a:blip r:embed="rId10"/>
          <a:stretch>
            <a:fillRect/>
          </a:stretch>
        </p:blipFill>
        <p:spPr>
          <a:xfrm>
            <a:off x="1006693" y="615067"/>
            <a:ext cx="2952750" cy="6115050"/>
          </a:xfrm>
          <a:prstGeom prst="rect">
            <a:avLst/>
          </a:prstGeom>
        </p:spPr>
      </p:pic>
      <p:grpSp>
        <p:nvGrpSpPr>
          <p:cNvPr id="45" name="组合 4"/>
          <p:cNvGrpSpPr/>
          <p:nvPr/>
        </p:nvGrpSpPr>
        <p:grpSpPr>
          <a:xfrm>
            <a:off x="4896502" y="4746149"/>
            <a:ext cx="3611894" cy="369536"/>
            <a:chOff x="446337" y="915566"/>
            <a:chExt cx="2397471" cy="307846"/>
          </a:xfrm>
        </p:grpSpPr>
        <p:pic>
          <p:nvPicPr>
            <p:cNvPr id="46"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186364" y="915566"/>
              <a:ext cx="1331751"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混合对比分析</a:t>
              </a:r>
              <a:endParaRPr lang="zh-CN" altLang="en-US" b="1" dirty="0">
                <a:solidFill>
                  <a:schemeClr val="bg1"/>
                </a:solidFill>
                <a:latin typeface="华文仿宋" panose="02010600040101010101" pitchFamily="2" charset="-122"/>
                <a:ea typeface="华文仿宋" panose="02010600040101010101" pitchFamily="2" charset="-122"/>
              </a:endParaRPr>
            </a:p>
          </p:txBody>
        </p:sp>
      </p:grpSp>
      <p:pic>
        <p:nvPicPr>
          <p:cNvPr id="15" name="Picture 14"/>
          <p:cNvPicPr>
            <a:picLocks noChangeAspect="1"/>
          </p:cNvPicPr>
          <p:nvPr/>
        </p:nvPicPr>
        <p:blipFill>
          <a:blip r:embed="rId11"/>
          <a:stretch>
            <a:fillRect/>
          </a:stretch>
        </p:blipFill>
        <p:spPr>
          <a:xfrm>
            <a:off x="1024129" y="607501"/>
            <a:ext cx="2943225" cy="6105525"/>
          </a:xfrm>
          <a:prstGeom prst="rect">
            <a:avLst/>
          </a:prstGeom>
        </p:spPr>
      </p:pic>
      <p:grpSp>
        <p:nvGrpSpPr>
          <p:cNvPr id="48" name="组合 4"/>
          <p:cNvGrpSpPr/>
          <p:nvPr/>
        </p:nvGrpSpPr>
        <p:grpSpPr>
          <a:xfrm>
            <a:off x="4896502" y="5269502"/>
            <a:ext cx="3611894" cy="369536"/>
            <a:chOff x="446337" y="915566"/>
            <a:chExt cx="2397471" cy="307846"/>
          </a:xfrm>
        </p:grpSpPr>
        <p:pic>
          <p:nvPicPr>
            <p:cNvPr id="49"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186364" y="915566"/>
              <a:ext cx="1331751"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特有总表结构</a:t>
              </a:r>
              <a:endParaRPr lang="zh-CN" altLang="en-US" b="1" dirty="0">
                <a:solidFill>
                  <a:schemeClr val="bg1"/>
                </a:solidFill>
                <a:latin typeface="华文仿宋" panose="02010600040101010101" pitchFamily="2" charset="-122"/>
                <a:ea typeface="华文仿宋" panose="02010600040101010101" pitchFamily="2" charset="-122"/>
              </a:endParaRPr>
            </a:p>
          </p:txBody>
        </p:sp>
      </p:grpSp>
      <p:pic>
        <p:nvPicPr>
          <p:cNvPr id="17" name="Picture 16"/>
          <p:cNvPicPr>
            <a:picLocks noChangeAspect="1"/>
          </p:cNvPicPr>
          <p:nvPr/>
        </p:nvPicPr>
        <p:blipFill>
          <a:blip r:embed="rId12"/>
          <a:stretch>
            <a:fillRect/>
          </a:stretch>
        </p:blipFill>
        <p:spPr>
          <a:xfrm>
            <a:off x="1011436" y="619830"/>
            <a:ext cx="2943225" cy="6115050"/>
          </a:xfrm>
          <a:prstGeom prst="rect">
            <a:avLst/>
          </a:prstGeom>
        </p:spPr>
      </p:pic>
      <p:grpSp>
        <p:nvGrpSpPr>
          <p:cNvPr id="54" name="组合 4"/>
          <p:cNvGrpSpPr/>
          <p:nvPr/>
        </p:nvGrpSpPr>
        <p:grpSpPr>
          <a:xfrm>
            <a:off x="4896502" y="5788805"/>
            <a:ext cx="3611894" cy="369536"/>
            <a:chOff x="446337" y="915566"/>
            <a:chExt cx="2397471" cy="307846"/>
          </a:xfrm>
        </p:grpSpPr>
        <p:pic>
          <p:nvPicPr>
            <p:cNvPr id="55" name="Picture 4" descr="E:\00工作\EA upgrade\00宣传\PPT\图片\2\J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337" y="915566"/>
              <a:ext cx="2397471" cy="30784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186364" y="915566"/>
              <a:ext cx="1494593" cy="307676"/>
            </a:xfrm>
            <a:prstGeom prst="rect">
              <a:avLst/>
            </a:prstGeom>
            <a:noFill/>
          </p:spPr>
          <p:txBody>
            <a:bodyPr wrap="square" rtlCol="0">
              <a:spAutoFit/>
            </a:bodyPr>
            <a:lstStyle/>
            <a:p>
              <a:r>
                <a:rPr lang="zh-CN" altLang="en-US" b="1" dirty="0" smtClean="0">
                  <a:solidFill>
                    <a:schemeClr val="bg1"/>
                  </a:solidFill>
                  <a:latin typeface="华文仿宋" panose="02010600040101010101" pitchFamily="2" charset="-122"/>
                  <a:ea typeface="华文仿宋" panose="02010600040101010101" pitchFamily="2" charset="-122"/>
                </a:rPr>
                <a:t>虚拟仪表与传感器</a:t>
              </a:r>
              <a:endParaRPr lang="zh-CN" altLang="en-US" b="1" dirty="0">
                <a:solidFill>
                  <a:schemeClr val="bg1"/>
                </a:solidFill>
                <a:latin typeface="华文仿宋" panose="02010600040101010101" pitchFamily="2" charset="-122"/>
                <a:ea typeface="华文仿宋" panose="02010600040101010101" pitchFamily="2" charset="-122"/>
              </a:endParaRPr>
            </a:p>
          </p:txBody>
        </p:sp>
      </p:grpSp>
      <p:pic>
        <p:nvPicPr>
          <p:cNvPr id="57" name="Picture 56" descr="tree.jpg"/>
          <p:cNvPicPr>
            <a:picLocks noChangeAspect="1"/>
          </p:cNvPicPr>
          <p:nvPr/>
        </p:nvPicPr>
        <p:blipFill>
          <a:blip r:embed="rId13" cstate="print"/>
          <a:stretch>
            <a:fillRect/>
          </a:stretch>
        </p:blipFill>
        <p:spPr>
          <a:xfrm>
            <a:off x="9779007" y="3921067"/>
            <a:ext cx="2285992" cy="2285992"/>
          </a:xfrm>
          <a:prstGeom prst="rect">
            <a:avLst/>
          </a:prstGeom>
        </p:spPr>
      </p:pic>
    </p:spTree>
    <p:extLst>
      <p:ext uri="{BB962C8B-B14F-4D97-AF65-F5344CB8AC3E}">
        <p14:creationId xmlns:p14="http://schemas.microsoft.com/office/powerpoint/2010/main" val="89709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22" presetClass="entr" presetSubtype="8"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22" presetClass="entr" presetSubtype="8"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22" presetClass="entr" presetSubtype="8"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left)">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8"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left)">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1714" y="558799"/>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010302" y="110881"/>
            <a:ext cx="3886200" cy="400110"/>
          </a:xfrm>
          <a:prstGeom prst="rect">
            <a:avLst/>
          </a:prstGeom>
          <a:noFill/>
        </p:spPr>
        <p:txBody>
          <a:bodyPr wrap="square" rtlCol="0">
            <a:spAutoFit/>
          </a:bodyPr>
          <a:lstStyle/>
          <a:p>
            <a:pPr>
              <a:buNone/>
            </a:pPr>
            <a:r>
              <a:rPr lang="zh-CN" altLang="en-US" sz="2000" b="1" dirty="0">
                <a:latin typeface="华文楷体" panose="02010600040101010101" pitchFamily="2" charset="-122"/>
                <a:ea typeface="华文楷体" panose="02010600040101010101" pitchFamily="2" charset="-122"/>
              </a:rPr>
              <a:t>全新的用户体验与操作自由度</a:t>
            </a:r>
          </a:p>
        </p:txBody>
      </p:sp>
      <p:pic>
        <p:nvPicPr>
          <p:cNvPr id="20" name="Picture 2" descr="http://img4.imgtn.bdimg.com/it/u=2196284796,559882114&amp;fm=90&amp;gp=0.jpg"/>
          <p:cNvPicPr>
            <a:picLocks noChangeAspect="1" noChangeArrowheads="1"/>
          </p:cNvPicPr>
          <p:nvPr/>
        </p:nvPicPr>
        <p:blipFill>
          <a:blip r:embed="rId4" cstate="print"/>
          <a:srcRect/>
          <a:stretch>
            <a:fillRect/>
          </a:stretch>
        </p:blipFill>
        <p:spPr bwMode="auto">
          <a:xfrm>
            <a:off x="156029" y="45777"/>
            <a:ext cx="766509" cy="842601"/>
          </a:xfrm>
          <a:prstGeom prst="rect">
            <a:avLst/>
          </a:prstGeom>
          <a:noFill/>
        </p:spPr>
      </p:pic>
      <p:grpSp>
        <p:nvGrpSpPr>
          <p:cNvPr id="51" name="Group 13"/>
          <p:cNvGrpSpPr/>
          <p:nvPr/>
        </p:nvGrpSpPr>
        <p:grpSpPr>
          <a:xfrm>
            <a:off x="5008989" y="606608"/>
            <a:ext cx="6518984" cy="988010"/>
            <a:chOff x="259204" y="1281809"/>
            <a:chExt cx="7772400" cy="2253149"/>
          </a:xfrm>
        </p:grpSpPr>
        <p:grpSp>
          <p:nvGrpSpPr>
            <p:cNvPr id="52" name="Group 48"/>
            <p:cNvGrpSpPr/>
            <p:nvPr/>
          </p:nvGrpSpPr>
          <p:grpSpPr>
            <a:xfrm>
              <a:off x="259204" y="1503208"/>
              <a:ext cx="7772400" cy="2031750"/>
              <a:chOff x="0" y="2766506"/>
              <a:chExt cx="7772400" cy="2031750"/>
            </a:xfrm>
          </p:grpSpPr>
          <p:sp>
            <p:nvSpPr>
              <p:cNvPr id="60" name="Rectangle 59"/>
              <p:cNvSpPr/>
              <p:nvPr/>
            </p:nvSpPr>
            <p:spPr>
              <a:xfrm>
                <a:off x="0" y="2766506"/>
                <a:ext cx="7772400" cy="2031750"/>
              </a:xfrm>
              <a:prstGeom prst="rect">
                <a:avLst/>
              </a:prstGeom>
              <a:solidFill>
                <a:sysClr val="window" lastClr="FFFFFF">
                  <a:alpha val="90000"/>
                  <a:hueOff val="0"/>
                  <a:satOff val="0"/>
                  <a:lumOff val="0"/>
                  <a:alphaOff val="0"/>
                </a:sysClr>
              </a:solidFill>
              <a:ln w="25400" cap="flat" cmpd="sng" algn="ctr">
                <a:solidFill>
                  <a:srgbClr val="00B0F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61" name="Rectangle 60"/>
              <p:cNvSpPr/>
              <p:nvPr/>
            </p:nvSpPr>
            <p:spPr>
              <a:xfrm>
                <a:off x="0" y="2766506"/>
                <a:ext cx="7772400" cy="19830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en-US" altLang="zh-CN" b="1" dirty="0">
                    <a:solidFill>
                      <a:sysClr val="windowText" lastClr="000000">
                        <a:hueOff val="0"/>
                        <a:satOff val="0"/>
                        <a:lumOff val="0"/>
                        <a:alphaOff val="0"/>
                      </a:sysClr>
                    </a:solidFill>
                    <a:latin typeface="仿宋" pitchFamily="49" charset="-122"/>
                    <a:ea typeface="仿宋" pitchFamily="49" charset="-122"/>
                  </a:rPr>
                  <a:t>SEED</a:t>
                </a:r>
                <a:r>
                  <a:rPr lang="zh-CN" altLang="en-US" b="1" dirty="0">
                    <a:solidFill>
                      <a:sysClr val="windowText" lastClr="000000">
                        <a:hueOff val="0"/>
                        <a:satOff val="0"/>
                        <a:lumOff val="0"/>
                        <a:alphaOff val="0"/>
                      </a:sysClr>
                    </a:solidFill>
                    <a:latin typeface="仿宋" pitchFamily="49" charset="-122"/>
                    <a:ea typeface="仿宋" pitchFamily="49" charset="-122"/>
                  </a:rPr>
                  <a:t>提供了多种风格的主题界面，用户可根据自已的喜好自由选择，随时切换，能耗分析工作不再单调。</a:t>
                </a:r>
                <a:endParaRPr lang="en-US" altLang="zh-CN" b="1" dirty="0">
                  <a:solidFill>
                    <a:sysClr val="windowText" lastClr="000000">
                      <a:hueOff val="0"/>
                      <a:satOff val="0"/>
                      <a:lumOff val="0"/>
                      <a:alphaOff val="0"/>
                    </a:sysClr>
                  </a:solidFill>
                  <a:latin typeface="仿宋" pitchFamily="49" charset="-122"/>
                  <a:ea typeface="仿宋" pitchFamily="49" charset="-122"/>
                </a:endParaRPr>
              </a:p>
              <a:p>
                <a:pPr marL="0" lvl="1" defTabSz="666750">
                  <a:lnSpc>
                    <a:spcPct val="90000"/>
                  </a:lnSpc>
                  <a:spcBef>
                    <a:spcPct val="0"/>
                  </a:spcBef>
                  <a:spcAft>
                    <a:spcPct val="15000"/>
                  </a:spcAft>
                </a:pPr>
                <a:endParaRPr lang="en-US" sz="1800" kern="1200" dirty="0" smtClean="0">
                  <a:solidFill>
                    <a:sysClr val="windowText" lastClr="000000">
                      <a:hueOff val="0"/>
                      <a:satOff val="0"/>
                      <a:lumOff val="0"/>
                      <a:alphaOff val="0"/>
                    </a:sysClr>
                  </a:solidFill>
                  <a:latin typeface="仿宋" pitchFamily="49" charset="-122"/>
                  <a:ea typeface="仿宋" pitchFamily="49" charset="-122"/>
                </a:endParaRPr>
              </a:p>
            </p:txBody>
          </p:sp>
        </p:grpSp>
        <p:grpSp>
          <p:nvGrpSpPr>
            <p:cNvPr id="53" name="Group 49"/>
            <p:cNvGrpSpPr/>
            <p:nvPr/>
          </p:nvGrpSpPr>
          <p:grpSpPr>
            <a:xfrm>
              <a:off x="647824" y="1281809"/>
              <a:ext cx="5536937" cy="786616"/>
              <a:chOff x="388620" y="2545107"/>
              <a:chExt cx="5536937" cy="786616"/>
            </a:xfrm>
          </p:grpSpPr>
          <p:sp>
            <p:nvSpPr>
              <p:cNvPr id="58" name="Rounded Rectangle 57"/>
              <p:cNvSpPr/>
              <p:nvPr/>
            </p:nvSpPr>
            <p:spPr>
              <a:xfrm>
                <a:off x="388620" y="2545107"/>
                <a:ext cx="5440680" cy="786616"/>
              </a:xfrm>
              <a:prstGeom prst="roundRect">
                <a:avLst/>
              </a:prstGeom>
              <a:solidFill>
                <a:srgbClr val="0070C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59" name="Rounded Rectangle 6"/>
              <p:cNvSpPr/>
              <p:nvPr/>
            </p:nvSpPr>
            <p:spPr>
              <a:xfrm>
                <a:off x="528109" y="2671565"/>
                <a:ext cx="5397448" cy="3995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smtClean="0">
                    <a:latin typeface="仿宋" pitchFamily="49" charset="-122"/>
                    <a:ea typeface="仿宋" pitchFamily="49" charset="-122"/>
                  </a:rPr>
                  <a:t>人机交互界面</a:t>
                </a:r>
                <a:endParaRPr lang="zh-CN" altLang="en-US" sz="2000" b="1" dirty="0">
                  <a:latin typeface="仿宋" pitchFamily="49" charset="-122"/>
                  <a:ea typeface="仿宋" pitchFamily="49" charset="-122"/>
                </a:endParaRPr>
              </a:p>
            </p:txBody>
          </p:sp>
        </p:grpSp>
      </p:grpSp>
      <p:pic>
        <p:nvPicPr>
          <p:cNvPr id="62" name="Picture 3"/>
          <p:cNvPicPr>
            <a:picLocks noChangeAspect="1" noChangeArrowheads="1"/>
          </p:cNvPicPr>
          <p:nvPr/>
        </p:nvPicPr>
        <p:blipFill>
          <a:blip r:embed="rId5" cstate="print"/>
          <a:srcRect/>
          <a:stretch>
            <a:fillRect/>
          </a:stretch>
        </p:blipFill>
        <p:spPr bwMode="auto">
          <a:xfrm>
            <a:off x="922538" y="1854900"/>
            <a:ext cx="7417357" cy="3506991"/>
          </a:xfrm>
          <a:prstGeom prst="rect">
            <a:avLst/>
          </a:prstGeom>
          <a:noFill/>
          <a:ln w="9525">
            <a:noFill/>
            <a:miter lim="800000"/>
            <a:headEnd/>
            <a:tailEnd/>
          </a:ln>
          <a:effectLst/>
        </p:spPr>
      </p:pic>
      <p:pic>
        <p:nvPicPr>
          <p:cNvPr id="63" name="Picture 6"/>
          <p:cNvPicPr>
            <a:picLocks noChangeAspect="1" noChangeArrowheads="1"/>
          </p:cNvPicPr>
          <p:nvPr/>
        </p:nvPicPr>
        <p:blipFill>
          <a:blip r:embed="rId6" cstate="print"/>
          <a:srcRect/>
          <a:stretch>
            <a:fillRect/>
          </a:stretch>
        </p:blipFill>
        <p:spPr bwMode="auto">
          <a:xfrm>
            <a:off x="1836939" y="2088961"/>
            <a:ext cx="7400154" cy="3509598"/>
          </a:xfrm>
          <a:prstGeom prst="rect">
            <a:avLst/>
          </a:prstGeom>
          <a:noFill/>
          <a:ln w="9525">
            <a:noFill/>
            <a:miter lim="800000"/>
            <a:headEnd/>
            <a:tailEnd/>
          </a:ln>
          <a:effectLst/>
        </p:spPr>
      </p:pic>
      <p:pic>
        <p:nvPicPr>
          <p:cNvPr id="64" name="Picture 5"/>
          <p:cNvPicPr>
            <a:picLocks noChangeAspect="1" noChangeArrowheads="1"/>
          </p:cNvPicPr>
          <p:nvPr/>
        </p:nvPicPr>
        <p:blipFill>
          <a:blip r:embed="rId7" cstate="print"/>
          <a:srcRect/>
          <a:stretch>
            <a:fillRect/>
          </a:stretch>
        </p:blipFill>
        <p:spPr bwMode="auto">
          <a:xfrm>
            <a:off x="2751337" y="2359711"/>
            <a:ext cx="7445450" cy="3529306"/>
          </a:xfrm>
          <a:prstGeom prst="rect">
            <a:avLst/>
          </a:prstGeom>
          <a:noFill/>
          <a:ln w="9525">
            <a:noFill/>
            <a:miter lim="800000"/>
            <a:headEnd/>
            <a:tailEnd/>
          </a:ln>
          <a:effectLst/>
        </p:spPr>
      </p:pic>
      <p:pic>
        <p:nvPicPr>
          <p:cNvPr id="65" name="Picture 64"/>
          <p:cNvPicPr>
            <a:picLocks noChangeAspect="1"/>
          </p:cNvPicPr>
          <p:nvPr/>
        </p:nvPicPr>
        <p:blipFill>
          <a:blip r:embed="rId8"/>
          <a:stretch>
            <a:fillRect/>
          </a:stretch>
        </p:blipFill>
        <p:spPr>
          <a:xfrm>
            <a:off x="3702949" y="2640747"/>
            <a:ext cx="7054137" cy="3554085"/>
          </a:xfrm>
          <a:prstGeom prst="rect">
            <a:avLst/>
          </a:prstGeom>
        </p:spPr>
      </p:pic>
      <p:sp>
        <p:nvSpPr>
          <p:cNvPr id="67" name="Rectangle 66"/>
          <p:cNvSpPr>
            <a:spLocks noChangeArrowheads="1"/>
          </p:cNvSpPr>
          <p:nvPr/>
        </p:nvSpPr>
        <p:spPr bwMode="auto">
          <a:xfrm>
            <a:off x="5914824" y="1738666"/>
            <a:ext cx="5070478" cy="621045"/>
          </a:xfrm>
          <a:prstGeom prst="rect">
            <a:avLst/>
          </a:prstGeom>
          <a:solidFill>
            <a:schemeClr val="tx1">
              <a:alpha val="85000"/>
            </a:schemeClr>
          </a:solidFill>
          <a:ln>
            <a:noFill/>
          </a:ln>
          <a:extLst/>
        </p:spPr>
        <p:txBody>
          <a:bodyPr wrap="none" anchor="ctr"/>
          <a:lstStyle/>
          <a:p>
            <a:pPr algn="ctr"/>
            <a:endParaRPr lang="zh-CN" altLang="zh-CN">
              <a:solidFill>
                <a:srgbClr val="FFFFFF"/>
              </a:solidFill>
              <a:ea typeface="ＭＳ Ｐゴシック" pitchFamily="34" charset="-128"/>
            </a:endParaRPr>
          </a:p>
        </p:txBody>
      </p:sp>
      <p:pic>
        <p:nvPicPr>
          <p:cNvPr id="68" name="Picture 8"/>
          <p:cNvPicPr>
            <a:picLocks noChangeAspect="1" noChangeArrowheads="1"/>
          </p:cNvPicPr>
          <p:nvPr/>
        </p:nvPicPr>
        <p:blipFill>
          <a:blip r:embed="rId9" cstate="print"/>
          <a:srcRect/>
          <a:stretch>
            <a:fillRect/>
          </a:stretch>
        </p:blipFill>
        <p:spPr bwMode="auto">
          <a:xfrm>
            <a:off x="922538" y="1716679"/>
            <a:ext cx="10062764" cy="4646742"/>
          </a:xfrm>
          <a:prstGeom prst="rect">
            <a:avLst/>
          </a:prstGeom>
          <a:noFill/>
          <a:ln w="9525">
            <a:noFill/>
            <a:miter lim="800000"/>
            <a:headEnd/>
            <a:tailEnd/>
          </a:ln>
          <a:effectLst/>
        </p:spPr>
      </p:pic>
      <p:sp>
        <p:nvSpPr>
          <p:cNvPr id="70" name="Rectangle 2"/>
          <p:cNvSpPr txBox="1">
            <a:spLocks noChangeArrowheads="1"/>
          </p:cNvSpPr>
          <p:nvPr/>
        </p:nvSpPr>
        <p:spPr bwMode="auto">
          <a:xfrm>
            <a:off x="6097384" y="1810103"/>
            <a:ext cx="4887918" cy="4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defPPr>
              <a:defRPr lang="en-US"/>
            </a:defPPr>
            <a:lvl1pPr eaLnBrk="1" hangingPunct="1">
              <a:defRPr sz="2800">
                <a:solidFill>
                  <a:schemeClr val="bg1"/>
                </a:solidFill>
                <a:latin typeface="+mj-lt"/>
                <a:ea typeface="仿宋" pitchFamily="49" charset="-122"/>
                <a:cs typeface="ＭＳ Ｐゴシック" pitchFamily="34"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50000"/>
              </a:lnSpc>
              <a:buNone/>
            </a:pPr>
            <a:r>
              <a:rPr lang="en-US" altLang="zh-CN" sz="2400" b="1" dirty="0" smtClean="0">
                <a:solidFill>
                  <a:srgbClr val="FFFF00"/>
                </a:solidFill>
              </a:rPr>
              <a:t>3D </a:t>
            </a:r>
            <a:r>
              <a:rPr lang="zh-CN" altLang="en-US" sz="2400" b="1" dirty="0" smtClean="0">
                <a:solidFill>
                  <a:srgbClr val="FFFF00"/>
                </a:solidFill>
              </a:rPr>
              <a:t>效果悬浮窗轮循展示能耗概览</a:t>
            </a:r>
            <a:endParaRPr lang="en-US" altLang="zh-CN" sz="2400" b="1" dirty="0"/>
          </a:p>
        </p:txBody>
      </p:sp>
    </p:spTree>
    <p:extLst>
      <p:ext uri="{BB962C8B-B14F-4D97-AF65-F5344CB8AC3E}">
        <p14:creationId xmlns:p14="http://schemas.microsoft.com/office/powerpoint/2010/main" val="8710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slide(fromTop)">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1+#ppt_w/2"/>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fill="hold"/>
                                        <p:tgtEl>
                                          <p:spTgt spid="63"/>
                                        </p:tgtEl>
                                        <p:attrNameLst>
                                          <p:attrName>ppt_x</p:attrName>
                                        </p:attrNameLst>
                                      </p:cBhvr>
                                      <p:tavLst>
                                        <p:tav tm="0">
                                          <p:val>
                                            <p:strVal val="1+#ppt_w/2"/>
                                          </p:val>
                                        </p:tav>
                                        <p:tav tm="100000">
                                          <p:val>
                                            <p:strVal val="#ppt_x"/>
                                          </p:val>
                                        </p:tav>
                                      </p:tavLst>
                                    </p:anim>
                                    <p:anim calcmode="lin" valueType="num">
                                      <p:cBhvr additive="base">
                                        <p:cTn id="1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fill="hold"/>
                                        <p:tgtEl>
                                          <p:spTgt spid="65"/>
                                        </p:tgtEl>
                                        <p:attrNameLst>
                                          <p:attrName>ppt_x</p:attrName>
                                        </p:attrNameLst>
                                      </p:cBhvr>
                                      <p:tavLst>
                                        <p:tav tm="0">
                                          <p:val>
                                            <p:strVal val="1+#ppt_w/2"/>
                                          </p:val>
                                        </p:tav>
                                        <p:tav tm="100000">
                                          <p:val>
                                            <p:strVal val="#ppt_x"/>
                                          </p:val>
                                        </p:tav>
                                      </p:tavLst>
                                    </p:anim>
                                    <p:anim calcmode="lin" valueType="num">
                                      <p:cBhvr additive="base">
                                        <p:cTn id="3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slide(fromLeft)">
                                      <p:cBhvr>
                                        <p:cTn id="39" dur="500"/>
                                        <p:tgtEl>
                                          <p:spTgt spid="67"/>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安全稳定的数据存储与处理</a:t>
            </a:r>
            <a:endParaRPr lang="zh-CN" altLang="en-US" sz="2000" b="1" dirty="0">
              <a:latin typeface="华文楷体" panose="02010600040101010101" pitchFamily="2" charset="-122"/>
              <a:ea typeface="华文楷体" panose="02010600040101010101" pitchFamily="2" charset="-122"/>
            </a:endParaRPr>
          </a:p>
        </p:txBody>
      </p:sp>
      <p:grpSp>
        <p:nvGrpSpPr>
          <p:cNvPr id="9" name="Group 8"/>
          <p:cNvGrpSpPr/>
          <p:nvPr/>
        </p:nvGrpSpPr>
        <p:grpSpPr>
          <a:xfrm>
            <a:off x="4222510" y="483669"/>
            <a:ext cx="7842489" cy="1096343"/>
            <a:chOff x="259204" y="1281809"/>
            <a:chExt cx="7772400" cy="2675254"/>
          </a:xfrm>
        </p:grpSpPr>
        <p:grpSp>
          <p:nvGrpSpPr>
            <p:cNvPr id="11" name="Group 48"/>
            <p:cNvGrpSpPr/>
            <p:nvPr/>
          </p:nvGrpSpPr>
          <p:grpSpPr>
            <a:xfrm>
              <a:off x="259204" y="1503208"/>
              <a:ext cx="7772400" cy="2453855"/>
              <a:chOff x="0" y="2766506"/>
              <a:chExt cx="7772400" cy="2453855"/>
            </a:xfrm>
          </p:grpSpPr>
          <p:sp>
            <p:nvSpPr>
              <p:cNvPr id="15" name="Rectangle 14"/>
              <p:cNvSpPr/>
              <p:nvPr/>
            </p:nvSpPr>
            <p:spPr>
              <a:xfrm>
                <a:off x="0" y="2768075"/>
                <a:ext cx="7772400" cy="2452286"/>
              </a:xfrm>
              <a:prstGeom prst="rect">
                <a:avLst/>
              </a:prstGeom>
              <a:solidFill>
                <a:sysClr val="window" lastClr="FFFFFF">
                  <a:alpha val="90000"/>
                  <a:hueOff val="0"/>
                  <a:satOff val="0"/>
                  <a:lumOff val="0"/>
                  <a:alphaOff val="0"/>
                </a:sysClr>
              </a:solidFill>
              <a:ln w="25400" cap="flat" cmpd="sng" algn="ctr">
                <a:solidFill>
                  <a:srgbClr val="00660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6" name="Rectangle 15"/>
              <p:cNvSpPr/>
              <p:nvPr/>
            </p:nvSpPr>
            <p:spPr>
              <a:xfrm>
                <a:off x="0" y="2766506"/>
                <a:ext cx="7772400" cy="15519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sz="1800" b="1" dirty="0" smtClean="0">
                    <a:latin typeface="仿宋" pitchFamily="49" charset="-122"/>
                    <a:ea typeface="仿宋" pitchFamily="49" charset="-122"/>
                  </a:rPr>
                  <a:t>杂乱无章的能耗数据分门别类管理，能耗分类，子分类，能耗分项规范存储，随用随取，缩短数据查询提取时间；</a:t>
                </a:r>
              </a:p>
            </p:txBody>
          </p:sp>
        </p:grpSp>
        <p:grpSp>
          <p:nvGrpSpPr>
            <p:cNvPr id="12" name="Group 49"/>
            <p:cNvGrpSpPr/>
            <p:nvPr/>
          </p:nvGrpSpPr>
          <p:grpSpPr>
            <a:xfrm>
              <a:off x="647824" y="1281809"/>
              <a:ext cx="5656605" cy="924889"/>
              <a:chOff x="388620" y="2545107"/>
              <a:chExt cx="5656605" cy="924889"/>
            </a:xfrm>
          </p:grpSpPr>
          <p:sp>
            <p:nvSpPr>
              <p:cNvPr id="13" name="Rounded Rectangle 12"/>
              <p:cNvSpPr/>
              <p:nvPr/>
            </p:nvSpPr>
            <p:spPr>
              <a:xfrm>
                <a:off x="388620" y="2545107"/>
                <a:ext cx="5440680" cy="924889"/>
              </a:xfrm>
              <a:prstGeom prst="roundRect">
                <a:avLst/>
              </a:prstGeom>
              <a:solidFill>
                <a:srgbClr val="00B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4" name="Rounded Rectangle 6"/>
              <p:cNvSpPr/>
              <p:nvPr/>
            </p:nvSpPr>
            <p:spPr>
              <a:xfrm>
                <a:off x="647777" y="2735893"/>
                <a:ext cx="5397448" cy="39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a:latin typeface="仿宋" pitchFamily="49" charset="-122"/>
                    <a:ea typeface="仿宋" pitchFamily="49" charset="-122"/>
                  </a:rPr>
                  <a:t>数</a:t>
                </a:r>
                <a:r>
                  <a:rPr lang="zh-CN" altLang="en-US" sz="2000" b="1" dirty="0" smtClean="0">
                    <a:latin typeface="仿宋" pitchFamily="49" charset="-122"/>
                    <a:ea typeface="仿宋" pitchFamily="49" charset="-122"/>
                  </a:rPr>
                  <a:t>据管理分门别类</a:t>
                </a:r>
                <a:endParaRPr lang="zh-CN" altLang="en-US" sz="2000" b="1" dirty="0">
                  <a:latin typeface="仿宋" pitchFamily="49" charset="-122"/>
                  <a:ea typeface="仿宋" pitchFamily="49" charset="-122"/>
                </a:endParaRPr>
              </a:p>
            </p:txBody>
          </p:sp>
        </p:grpSp>
      </p:grpSp>
      <p:pic>
        <p:nvPicPr>
          <p:cNvPr id="17" name="Picture 16" descr="u=2744322111,4032395252&amp;fm=21&amp;gp=0.jpg"/>
          <p:cNvPicPr/>
          <p:nvPr/>
        </p:nvPicPr>
        <p:blipFill>
          <a:blip r:embed="rId4" cstate="print">
            <a:extLst>
              <a:ext uri="{28A0092B-C50C-407E-A947-70E740481C1C}">
                <a14:useLocalDpi xmlns:a14="http://schemas.microsoft.com/office/drawing/2010/main" val="0"/>
              </a:ext>
            </a:extLst>
          </a:blip>
          <a:stretch>
            <a:fillRect/>
          </a:stretch>
        </p:blipFill>
        <p:spPr>
          <a:xfrm>
            <a:off x="39915" y="2437"/>
            <a:ext cx="1137734" cy="998680"/>
          </a:xfrm>
          <a:prstGeom prst="rect">
            <a:avLst/>
          </a:prstGeom>
        </p:spPr>
      </p:pic>
      <p:pic>
        <p:nvPicPr>
          <p:cNvPr id="50" name="Picture 2" descr="D:\Common\Marketing\IB\Image\file-cabinets-big-dat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49" y="1636117"/>
            <a:ext cx="7590404" cy="416332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img4.imgtn.bdimg.com/it/u=411724752,349699012&amp;fm=21&amp;gp=0.jpg"/>
          <p:cNvPicPr>
            <a:picLocks noChangeAspect="1" noChangeArrowheads="1" noCrop="1"/>
          </p:cNvPicPr>
          <p:nvPr/>
        </p:nvPicPr>
        <p:blipFill>
          <a:blip r:embed="rId6" cstate="print"/>
          <a:srcRect/>
          <a:stretch>
            <a:fillRect/>
          </a:stretch>
        </p:blipFill>
        <p:spPr bwMode="auto">
          <a:xfrm>
            <a:off x="65633" y="4593857"/>
            <a:ext cx="1511004" cy="1165210"/>
          </a:xfrm>
          <a:prstGeom prst="rect">
            <a:avLst/>
          </a:prstGeom>
          <a:noFill/>
        </p:spPr>
      </p:pic>
      <p:sp>
        <p:nvSpPr>
          <p:cNvPr id="52" name="Rounded Rectangle 51"/>
          <p:cNvSpPr/>
          <p:nvPr/>
        </p:nvSpPr>
        <p:spPr bwMode="auto">
          <a:xfrm>
            <a:off x="532326" y="6003023"/>
            <a:ext cx="277915" cy="7143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3" name="Rounded Rectangle 52"/>
          <p:cNvSpPr/>
          <p:nvPr/>
        </p:nvSpPr>
        <p:spPr bwMode="auto">
          <a:xfrm>
            <a:off x="818078" y="6003023"/>
            <a:ext cx="277915" cy="7143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4" name="Rounded Rectangle 53"/>
          <p:cNvSpPr/>
          <p:nvPr/>
        </p:nvSpPr>
        <p:spPr bwMode="auto">
          <a:xfrm>
            <a:off x="1103830" y="6003023"/>
            <a:ext cx="277915" cy="71438"/>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5" name="Rounded Rectangle 54"/>
          <p:cNvSpPr/>
          <p:nvPr/>
        </p:nvSpPr>
        <p:spPr bwMode="auto">
          <a:xfrm>
            <a:off x="1389606" y="6003023"/>
            <a:ext cx="277915" cy="71438"/>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6" name="Rounded Rectangle 55"/>
          <p:cNvSpPr/>
          <p:nvPr/>
        </p:nvSpPr>
        <p:spPr bwMode="auto">
          <a:xfrm>
            <a:off x="1675334" y="6003023"/>
            <a:ext cx="277915" cy="71438"/>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7" name="Rounded Rectangle 56"/>
          <p:cNvSpPr/>
          <p:nvPr/>
        </p:nvSpPr>
        <p:spPr bwMode="auto">
          <a:xfrm>
            <a:off x="619640" y="4788577"/>
            <a:ext cx="277915" cy="71438"/>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8" name="Rounded Rectangle 57"/>
          <p:cNvSpPr/>
          <p:nvPr/>
        </p:nvSpPr>
        <p:spPr bwMode="auto">
          <a:xfrm>
            <a:off x="619640" y="4860015"/>
            <a:ext cx="277915" cy="71438"/>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59" name="Rounded Rectangle 58"/>
          <p:cNvSpPr/>
          <p:nvPr/>
        </p:nvSpPr>
        <p:spPr bwMode="auto">
          <a:xfrm>
            <a:off x="619640" y="4717139"/>
            <a:ext cx="277915" cy="7143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sp>
        <p:nvSpPr>
          <p:cNvPr id="60" name="Rounded Rectangle 59"/>
          <p:cNvSpPr/>
          <p:nvPr/>
        </p:nvSpPr>
        <p:spPr bwMode="auto">
          <a:xfrm>
            <a:off x="619640" y="4645701"/>
            <a:ext cx="277915" cy="71438"/>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106" charset="0"/>
            </a:endParaRPr>
          </a:p>
        </p:txBody>
      </p:sp>
      <p:pic>
        <p:nvPicPr>
          <p:cNvPr id="68" name="Picture 67" descr="icon0.png"/>
          <p:cNvPicPr>
            <a:picLocks noChangeAspect="1"/>
          </p:cNvPicPr>
          <p:nvPr/>
        </p:nvPicPr>
        <p:blipFill>
          <a:blip r:embed="rId7" cstate="print"/>
          <a:stretch>
            <a:fillRect/>
          </a:stretch>
        </p:blipFill>
        <p:spPr>
          <a:xfrm>
            <a:off x="10917979" y="1902935"/>
            <a:ext cx="473351" cy="518865"/>
          </a:xfrm>
          <a:prstGeom prst="rect">
            <a:avLst/>
          </a:prstGeom>
        </p:spPr>
      </p:pic>
      <p:pic>
        <p:nvPicPr>
          <p:cNvPr id="69" name="Picture 68" descr="icon1.png"/>
          <p:cNvPicPr>
            <a:picLocks noChangeAspect="1"/>
          </p:cNvPicPr>
          <p:nvPr/>
        </p:nvPicPr>
        <p:blipFill>
          <a:blip r:embed="rId8" cstate="print"/>
          <a:stretch>
            <a:fillRect/>
          </a:stretch>
        </p:blipFill>
        <p:spPr>
          <a:xfrm>
            <a:off x="11549196" y="1902935"/>
            <a:ext cx="473351" cy="518865"/>
          </a:xfrm>
          <a:prstGeom prst="rect">
            <a:avLst/>
          </a:prstGeom>
        </p:spPr>
      </p:pic>
      <p:pic>
        <p:nvPicPr>
          <p:cNvPr id="70" name="Picture 69" descr="icon2.png"/>
          <p:cNvPicPr>
            <a:picLocks noChangeAspect="1"/>
          </p:cNvPicPr>
          <p:nvPr/>
        </p:nvPicPr>
        <p:blipFill>
          <a:blip r:embed="rId9" cstate="print"/>
          <a:stretch>
            <a:fillRect/>
          </a:stretch>
        </p:blipFill>
        <p:spPr>
          <a:xfrm>
            <a:off x="10286760" y="1902935"/>
            <a:ext cx="473351" cy="518865"/>
          </a:xfrm>
          <a:prstGeom prst="rect">
            <a:avLst/>
          </a:prstGeom>
        </p:spPr>
      </p:pic>
      <p:pic>
        <p:nvPicPr>
          <p:cNvPr id="71" name="Picture 70" descr="icon3.png"/>
          <p:cNvPicPr>
            <a:picLocks noChangeAspect="1"/>
          </p:cNvPicPr>
          <p:nvPr/>
        </p:nvPicPr>
        <p:blipFill>
          <a:blip r:embed="rId10" cstate="print"/>
          <a:stretch>
            <a:fillRect/>
          </a:stretch>
        </p:blipFill>
        <p:spPr>
          <a:xfrm>
            <a:off x="8393103" y="1902935"/>
            <a:ext cx="473351" cy="518865"/>
          </a:xfrm>
          <a:prstGeom prst="rect">
            <a:avLst/>
          </a:prstGeom>
        </p:spPr>
      </p:pic>
      <p:pic>
        <p:nvPicPr>
          <p:cNvPr id="72" name="Picture 71" descr="icon4.png"/>
          <p:cNvPicPr>
            <a:picLocks noChangeAspect="1"/>
          </p:cNvPicPr>
          <p:nvPr/>
        </p:nvPicPr>
        <p:blipFill>
          <a:blip r:embed="rId11" cstate="print"/>
          <a:stretch>
            <a:fillRect/>
          </a:stretch>
        </p:blipFill>
        <p:spPr>
          <a:xfrm>
            <a:off x="7761884" y="1902935"/>
            <a:ext cx="473351" cy="518865"/>
          </a:xfrm>
          <a:prstGeom prst="rect">
            <a:avLst/>
          </a:prstGeom>
        </p:spPr>
      </p:pic>
      <p:pic>
        <p:nvPicPr>
          <p:cNvPr id="73" name="Picture 72" descr="icon5.png"/>
          <p:cNvPicPr>
            <a:picLocks noChangeAspect="1"/>
          </p:cNvPicPr>
          <p:nvPr/>
        </p:nvPicPr>
        <p:blipFill>
          <a:blip r:embed="rId12" cstate="print"/>
          <a:stretch>
            <a:fillRect/>
          </a:stretch>
        </p:blipFill>
        <p:spPr>
          <a:xfrm>
            <a:off x="9024322" y="1902935"/>
            <a:ext cx="473351" cy="518865"/>
          </a:xfrm>
          <a:prstGeom prst="rect">
            <a:avLst/>
          </a:prstGeom>
        </p:spPr>
      </p:pic>
      <p:pic>
        <p:nvPicPr>
          <p:cNvPr id="74" name="Picture 73" descr="icon6.png"/>
          <p:cNvPicPr>
            <a:picLocks noChangeAspect="1"/>
          </p:cNvPicPr>
          <p:nvPr/>
        </p:nvPicPr>
        <p:blipFill>
          <a:blip r:embed="rId13" cstate="print"/>
          <a:stretch>
            <a:fillRect/>
          </a:stretch>
        </p:blipFill>
        <p:spPr>
          <a:xfrm>
            <a:off x="9655541" y="1902935"/>
            <a:ext cx="473351" cy="518865"/>
          </a:xfrm>
          <a:prstGeom prst="rect">
            <a:avLst/>
          </a:prstGeom>
        </p:spPr>
      </p:pic>
      <p:grpSp>
        <p:nvGrpSpPr>
          <p:cNvPr id="76" name="组合 26"/>
          <p:cNvGrpSpPr/>
          <p:nvPr/>
        </p:nvGrpSpPr>
        <p:grpSpPr>
          <a:xfrm>
            <a:off x="7937427" y="2903311"/>
            <a:ext cx="3718519" cy="338554"/>
            <a:chOff x="853873" y="1768687"/>
            <a:chExt cx="3718519" cy="338554"/>
          </a:xfrm>
        </p:grpSpPr>
        <p:pic>
          <p:nvPicPr>
            <p:cNvPr id="77" name="Picture 8" descr="E:\00工作\EA upgrade\00宣传\PPT\图片\2\xj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873" y="1851671"/>
              <a:ext cx="45719" cy="11103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899592" y="1768687"/>
              <a:ext cx="3672800" cy="338554"/>
            </a:xfrm>
            <a:prstGeom prst="rect">
              <a:avLst/>
            </a:prstGeom>
            <a:noFill/>
          </p:spPr>
          <p:txBody>
            <a:bodyPr wrap="none" rtlCol="0">
              <a:spAutoFit/>
            </a:bodyPr>
            <a:lstStyle/>
            <a:p>
              <a:r>
                <a:rPr lang="zh-CN" altLang="en-US" sz="1600" dirty="0" smtClean="0">
                  <a:solidFill>
                    <a:srgbClr val="0070C0"/>
                  </a:solidFill>
                  <a:latin typeface="微软雅黑" pitchFamily="34" charset="-122"/>
                  <a:ea typeface="微软雅黑" pitchFamily="34" charset="-122"/>
                </a:rPr>
                <a:t>电、水、气、油、冷、热各种能耗分类</a:t>
              </a:r>
              <a:endParaRPr lang="zh-CN" altLang="en-US" sz="1600" dirty="0">
                <a:solidFill>
                  <a:srgbClr val="0070C0"/>
                </a:solidFill>
                <a:latin typeface="微软雅黑" pitchFamily="34" charset="-122"/>
                <a:ea typeface="微软雅黑" pitchFamily="34" charset="-122"/>
              </a:endParaRPr>
            </a:p>
          </p:txBody>
        </p:sp>
      </p:grpSp>
      <p:grpSp>
        <p:nvGrpSpPr>
          <p:cNvPr id="79" name="组合 36"/>
          <p:cNvGrpSpPr/>
          <p:nvPr/>
        </p:nvGrpSpPr>
        <p:grpSpPr>
          <a:xfrm>
            <a:off x="7937427" y="3358863"/>
            <a:ext cx="3308151" cy="338554"/>
            <a:chOff x="853873" y="1768687"/>
            <a:chExt cx="3308151" cy="338554"/>
          </a:xfrm>
        </p:grpSpPr>
        <p:pic>
          <p:nvPicPr>
            <p:cNvPr id="80" name="Picture 8" descr="E:\00工作\EA upgrade\00宣传\PPT\图片\2\xj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873" y="1851671"/>
              <a:ext cx="45719" cy="111032"/>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899592" y="1768687"/>
              <a:ext cx="3262432" cy="338554"/>
            </a:xfrm>
            <a:prstGeom prst="rect">
              <a:avLst/>
            </a:prstGeom>
            <a:noFill/>
          </p:spPr>
          <p:txBody>
            <a:bodyPr wrap="none" rtlCol="0">
              <a:spAutoFit/>
            </a:bodyPr>
            <a:lstStyle/>
            <a:p>
              <a:r>
                <a:rPr lang="zh-CN" altLang="en-US" sz="1600" dirty="0">
                  <a:solidFill>
                    <a:srgbClr val="0070C0"/>
                  </a:solidFill>
                  <a:latin typeface="微软雅黑" pitchFamily="34" charset="-122"/>
                  <a:ea typeface="微软雅黑" pitchFamily="34" charset="-122"/>
                </a:rPr>
                <a:t>照</a:t>
              </a:r>
              <a:r>
                <a:rPr lang="zh-CN" altLang="en-US" sz="1600" dirty="0" smtClean="0">
                  <a:solidFill>
                    <a:srgbClr val="0070C0"/>
                  </a:solidFill>
                  <a:latin typeface="微软雅黑" pitchFamily="34" charset="-122"/>
                  <a:ea typeface="微软雅黑" pitchFamily="34" charset="-122"/>
                </a:rPr>
                <a:t>明、插座、动力等各种能耗分项</a:t>
              </a:r>
              <a:endParaRPr lang="zh-CN" altLang="en-US" sz="1600" dirty="0">
                <a:solidFill>
                  <a:srgbClr val="0070C0"/>
                </a:solidFill>
                <a:latin typeface="微软雅黑" pitchFamily="34" charset="-122"/>
                <a:ea typeface="微软雅黑" pitchFamily="34" charset="-122"/>
              </a:endParaRPr>
            </a:p>
          </p:txBody>
        </p:sp>
      </p:grpSp>
      <p:grpSp>
        <p:nvGrpSpPr>
          <p:cNvPr id="82" name="组合 39"/>
          <p:cNvGrpSpPr/>
          <p:nvPr/>
        </p:nvGrpSpPr>
        <p:grpSpPr>
          <a:xfrm>
            <a:off x="7937427" y="3814415"/>
            <a:ext cx="3308151" cy="338554"/>
            <a:chOff x="853873" y="1768687"/>
            <a:chExt cx="3308151" cy="338554"/>
          </a:xfrm>
        </p:grpSpPr>
        <p:pic>
          <p:nvPicPr>
            <p:cNvPr id="83" name="Picture 8" descr="E:\00工作\EA upgrade\00宣传\PPT\图片\2\xj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873" y="1851671"/>
              <a:ext cx="45719" cy="111032"/>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899592" y="1768687"/>
              <a:ext cx="3262432" cy="338554"/>
            </a:xfrm>
            <a:prstGeom prst="rect">
              <a:avLst/>
            </a:prstGeom>
            <a:noFill/>
          </p:spPr>
          <p:txBody>
            <a:bodyPr wrap="none" rtlCol="0">
              <a:spAutoFit/>
            </a:bodyPr>
            <a:lstStyle/>
            <a:p>
              <a:r>
                <a:rPr lang="zh-CN" altLang="en-US" sz="1600" dirty="0" smtClean="0">
                  <a:solidFill>
                    <a:srgbClr val="0070C0"/>
                  </a:solidFill>
                  <a:latin typeface="微软雅黑" pitchFamily="34" charset="-122"/>
                  <a:ea typeface="微软雅黑" pitchFamily="34" charset="-122"/>
                </a:rPr>
                <a:t>分时、分量、普通等各种费率计算</a:t>
              </a:r>
              <a:endParaRPr lang="zh-CN" altLang="en-US" sz="1600" dirty="0">
                <a:solidFill>
                  <a:srgbClr val="0070C0"/>
                </a:solidFill>
                <a:latin typeface="微软雅黑" pitchFamily="34" charset="-122"/>
                <a:ea typeface="微软雅黑" pitchFamily="34" charset="-122"/>
              </a:endParaRPr>
            </a:p>
          </p:txBody>
        </p:sp>
      </p:grpSp>
      <p:grpSp>
        <p:nvGrpSpPr>
          <p:cNvPr id="85" name="组合 42"/>
          <p:cNvGrpSpPr/>
          <p:nvPr/>
        </p:nvGrpSpPr>
        <p:grpSpPr>
          <a:xfrm>
            <a:off x="7937427" y="4269967"/>
            <a:ext cx="2909323" cy="338554"/>
            <a:chOff x="853873" y="1768687"/>
            <a:chExt cx="2909323" cy="338554"/>
          </a:xfrm>
        </p:grpSpPr>
        <p:pic>
          <p:nvPicPr>
            <p:cNvPr id="86" name="Picture 8" descr="E:\00工作\EA upgrade\00宣传\PPT\图片\2\xj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873" y="1851671"/>
              <a:ext cx="45719" cy="111032"/>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899592" y="1768687"/>
              <a:ext cx="2863604" cy="338554"/>
            </a:xfrm>
            <a:prstGeom prst="rect">
              <a:avLst/>
            </a:prstGeom>
            <a:noFill/>
          </p:spPr>
          <p:txBody>
            <a:bodyPr wrap="none" rtlCol="0">
              <a:spAutoFit/>
            </a:bodyPr>
            <a:lstStyle/>
            <a:p>
              <a:r>
                <a:rPr lang="zh-CN" altLang="en-US" sz="1600" dirty="0" smtClean="0">
                  <a:solidFill>
                    <a:srgbClr val="0070C0"/>
                  </a:solidFill>
                  <a:latin typeface="微软雅黑" pitchFamily="34" charset="-122"/>
                  <a:ea typeface="微软雅黑" pitchFamily="34" charset="-122"/>
                </a:rPr>
                <a:t>原煤、原油、</a:t>
              </a:r>
              <a:r>
                <a:rPr lang="en-US" altLang="zh-CN" sz="1600" dirty="0" smtClean="0">
                  <a:solidFill>
                    <a:srgbClr val="0070C0"/>
                  </a:solidFill>
                  <a:latin typeface="微软雅黑" pitchFamily="34" charset="-122"/>
                  <a:ea typeface="微软雅黑" pitchFamily="34" charset="-122"/>
                </a:rPr>
                <a:t>CO2</a:t>
              </a:r>
              <a:r>
                <a:rPr lang="zh-CN" altLang="en-US" sz="1600" dirty="0" smtClean="0">
                  <a:solidFill>
                    <a:srgbClr val="0070C0"/>
                  </a:solidFill>
                  <a:latin typeface="微软雅黑" pitchFamily="34" charset="-122"/>
                  <a:ea typeface="微软雅黑" pitchFamily="34" charset="-122"/>
                </a:rPr>
                <a:t>等各种折算</a:t>
              </a:r>
              <a:endParaRPr lang="zh-CN" altLang="en-US" sz="1600" dirty="0">
                <a:solidFill>
                  <a:srgbClr val="0070C0"/>
                </a:solidFill>
                <a:latin typeface="微软雅黑" pitchFamily="34" charset="-122"/>
                <a:ea typeface="微软雅黑" pitchFamily="34" charset="-122"/>
              </a:endParaRPr>
            </a:p>
          </p:txBody>
        </p:sp>
      </p:grpSp>
      <p:cxnSp>
        <p:nvCxnSpPr>
          <p:cNvPr id="88" name="直接连接符 86"/>
          <p:cNvCxnSpPr/>
          <p:nvPr/>
        </p:nvCxnSpPr>
        <p:spPr>
          <a:xfrm>
            <a:off x="7937427" y="2712459"/>
            <a:ext cx="0" cy="200468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869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checkerboard(across)">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repeatCount="indefinite" accel="50000" decel="50000" fill="hold" grpId="1" nodeType="clickEffect">
                                  <p:stCondLst>
                                    <p:cond delay="0"/>
                                  </p:stCondLst>
                                  <p:childTnLst>
                                    <p:animMotion origin="layout" path="M -0.00013 -4.07407E-6 C -0.00612 -0.01412 -0.01211 -0.02801 -0.01393 -0.03796 C -0.01563 -0.04791 -0.01341 -0.05069 -0.01055 -0.06018 C -0.00742 -0.06967 0.00078 -0.08356 0.00338 -0.09444 C 0.00612 -0.10532 0.00429 -0.11944 0.00534 -0.125 C 0.00677 -0.13055 0.00885 -0.12916 0.01094 -0.12777 " pathEditMode="relative" rAng="0" ptsTypes="AAAAAA">
                                      <p:cBhvr>
                                        <p:cTn id="31" dur="1250" fill="hold"/>
                                        <p:tgtEl>
                                          <p:spTgt spid="52"/>
                                        </p:tgtEl>
                                        <p:attrNameLst>
                                          <p:attrName>ppt_x</p:attrName>
                                          <p:attrName>ppt_y</p:attrName>
                                        </p:attrNameLst>
                                      </p:cBhvr>
                                      <p:rCtr x="-169" y="-6458"/>
                                    </p:animMotion>
                                  </p:childTnLst>
                                </p:cTn>
                              </p:par>
                              <p:par>
                                <p:cTn id="32" presetID="0" presetClass="path" presetSubtype="0" repeatCount="indefinite" accel="50000" decel="50000" fill="hold" grpId="1" nodeType="withEffect">
                                  <p:stCondLst>
                                    <p:cond delay="0"/>
                                  </p:stCondLst>
                                  <p:childTnLst>
                                    <p:animMotion origin="layout" path="M 4.58333E-6 -4.07407E-6 C -0.01107 -0.0081 -0.02201 -0.0162 -0.03125 -0.0287 C -0.0405 -0.0412 -0.05573 -0.06018 -0.05482 -0.075 C -0.05404 -0.08981 -0.03125 -0.11018 -0.02592 -0.11759 " pathEditMode="relative" rAng="0" ptsTypes="AAAA">
                                      <p:cBhvr>
                                        <p:cTn id="33" dur="1500" fill="hold"/>
                                        <p:tgtEl>
                                          <p:spTgt spid="53"/>
                                        </p:tgtEl>
                                        <p:attrNameLst>
                                          <p:attrName>ppt_x</p:attrName>
                                          <p:attrName>ppt_y</p:attrName>
                                        </p:attrNameLst>
                                      </p:cBhvr>
                                      <p:rCtr x="-2747" y="-5880"/>
                                    </p:animMotion>
                                  </p:childTnLst>
                                </p:cTn>
                              </p:par>
                              <p:par>
                                <p:cTn id="34" presetID="0" presetClass="path" presetSubtype="0" repeatCount="indefinite" accel="50000" decel="50000" fill="hold" grpId="1" nodeType="withEffect">
                                  <p:stCondLst>
                                    <p:cond delay="0"/>
                                  </p:stCondLst>
                                  <p:childTnLst>
                                    <p:animMotion origin="layout" path="M -2.91667E-6 -4.07407E-6 C 0.01094 -0.01666 0.02201 -0.0331 0.0194 -0.04629 C 0.0168 -0.05949 -0.00924 -0.06643 -0.01523 -0.07963 C -0.02135 -0.09282 -0.01679 -0.11851 -0.01731 -0.12592 " pathEditMode="relative" rAng="0" ptsTypes="AAAA">
                                      <p:cBhvr>
                                        <p:cTn id="35" dur="1400" fill="hold"/>
                                        <p:tgtEl>
                                          <p:spTgt spid="54"/>
                                        </p:tgtEl>
                                        <p:attrNameLst>
                                          <p:attrName>ppt_x</p:attrName>
                                          <p:attrName>ppt_y</p:attrName>
                                        </p:attrNameLst>
                                      </p:cBhvr>
                                      <p:rCtr x="52" y="-6296"/>
                                    </p:animMotion>
                                  </p:childTnLst>
                                </p:cTn>
                              </p:par>
                              <p:par>
                                <p:cTn id="36" presetID="0" presetClass="path" presetSubtype="0" repeatCount="indefinite" accel="50000" decel="50000" fill="hold" grpId="1" nodeType="withEffect">
                                  <p:stCondLst>
                                    <p:cond delay="0"/>
                                  </p:stCondLst>
                                  <p:childTnLst>
                                    <p:animMotion origin="layout" path="M -4.16667E-7 -4.07407E-6 C -0.02513 -0.00625 -0.05013 -0.01226 -0.05352 -0.02685 C -0.05677 -0.04143 -0.02083 -0.07129 -0.0194 -0.08703 C -0.0181 -0.10277 -0.03164 -0.11203 -0.04518 -0.12129 " pathEditMode="relative" rAng="0" ptsTypes="AAAA">
                                      <p:cBhvr>
                                        <p:cTn id="37" dur="1300" fill="hold"/>
                                        <p:tgtEl>
                                          <p:spTgt spid="55"/>
                                        </p:tgtEl>
                                        <p:attrNameLst>
                                          <p:attrName>ppt_x</p:attrName>
                                          <p:attrName>ppt_y</p:attrName>
                                        </p:attrNameLst>
                                      </p:cBhvr>
                                      <p:rCtr x="-2695" y="-6065"/>
                                    </p:animMotion>
                                  </p:childTnLst>
                                </p:cTn>
                              </p:par>
                              <p:par>
                                <p:cTn id="38" presetID="0" presetClass="path" presetSubtype="0" repeatCount="indefinite" accel="50000" decel="50000" fill="hold" grpId="1" nodeType="withEffect">
                                  <p:stCondLst>
                                    <p:cond delay="0"/>
                                  </p:stCondLst>
                                  <p:childTnLst>
                                    <p:animMotion origin="layout" path="M 2.08333E-6 -4.07407E-6 C -0.01524 -0.0162 -0.03034 -0.03217 -0.03685 -0.03981 C -0.04323 -0.04745 -0.03815 -0.03819 -0.03893 -0.04629 C -0.03959 -0.05439 -0.03451 -0.07685 -0.04102 -0.08796 C -0.0474 -0.09907 -0.0724 -0.1118 -0.07709 -0.11388 " pathEditMode="relative" rAng="0" ptsTypes="AAAAA">
                                      <p:cBhvr>
                                        <p:cTn id="39" dur="1000" fill="hold"/>
                                        <p:tgtEl>
                                          <p:spTgt spid="56"/>
                                        </p:tgtEl>
                                        <p:attrNameLst>
                                          <p:attrName>ppt_x</p:attrName>
                                          <p:attrName>ppt_y</p:attrName>
                                        </p:attrNameLst>
                                      </p:cBhvr>
                                      <p:rCtr x="-3854" y="-5694"/>
                                    </p:animMotion>
                                  </p:childTnLst>
                                </p:cTn>
                              </p:par>
                            </p:childTnLst>
                          </p:cTn>
                        </p:par>
                        <p:par>
                          <p:cTn id="40" fill="hold">
                            <p:stCondLst>
                              <p:cond delay="1500"/>
                            </p:stCondLst>
                            <p:childTnLst>
                              <p:par>
                                <p:cTn id="41" presetID="1" presetClass="entr" presetSubtype="0" fill="hold" grpId="1" nodeType="afterEffect">
                                  <p:stCondLst>
                                    <p:cond delay="1000"/>
                                  </p:stCondLst>
                                  <p:childTnLst>
                                    <p:set>
                                      <p:cBhvr>
                                        <p:cTn id="42" dur="1" fill="hold">
                                          <p:stCondLst>
                                            <p:cond delay="0"/>
                                          </p:stCondLst>
                                        </p:cTn>
                                        <p:tgtEl>
                                          <p:spTgt spid="58"/>
                                        </p:tgtEl>
                                        <p:attrNameLst>
                                          <p:attrName>style.visibility</p:attrName>
                                        </p:attrNameLst>
                                      </p:cBhvr>
                                      <p:to>
                                        <p:strVal val="visible"/>
                                      </p:to>
                                    </p:set>
                                  </p:childTnLst>
                                </p:cTn>
                              </p:par>
                              <p:par>
                                <p:cTn id="43" presetID="0" presetClass="path" presetSubtype="0" repeatCount="indefinite" accel="50000" decel="50000" fill="hold" grpId="0" nodeType="withEffect">
                                  <p:stCondLst>
                                    <p:cond delay="0"/>
                                  </p:stCondLst>
                                  <p:childTnLst>
                                    <p:animMotion origin="layout" path="M 6.25E-7 2.59259E-6 C 0.00977 -0.03426 0.0194 -0.06852 0.04375 -0.08611 C 0.0681 -0.10371 0.1125 -0.1081 0.14583 -0.10556 C 0.17904 -0.10301 0.22617 -0.07662 0.24232 -0.07037 " pathEditMode="relative" rAng="0" ptsTypes="AAAA">
                                      <p:cBhvr>
                                        <p:cTn id="44" dur="2000" fill="hold"/>
                                        <p:tgtEl>
                                          <p:spTgt spid="58"/>
                                        </p:tgtEl>
                                        <p:attrNameLst>
                                          <p:attrName>ppt_x</p:attrName>
                                          <p:attrName>ppt_y</p:attrName>
                                        </p:attrNameLst>
                                      </p:cBhvr>
                                      <p:rCtr x="12109" y="-5324"/>
                                    </p:animMotion>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0" presetClass="path" presetSubtype="0" repeatCount="indefinite" accel="50000" decel="50000" fill="hold" grpId="1" nodeType="withEffect">
                                  <p:stCondLst>
                                    <p:cond delay="0"/>
                                  </p:stCondLst>
                                  <p:childTnLst>
                                    <p:animMotion origin="layout" path="M 6.25E-7 -7.40741E-7 C 0.00208 -0.06898 0.00417 -0.13796 0.03268 -0.18055 C 0.06107 -0.22315 0.12656 -0.24444 0.17083 -0.25555 C 0.2151 -0.26667 0.27266 -0.25486 0.29844 -0.24722 C 0.32448 -0.23958 0.32135 -0.21528 0.3263 -0.20926 " pathEditMode="relative" rAng="0" ptsTypes="AAAAA">
                                      <p:cBhvr>
                                        <p:cTn id="48" dur="2000" fill="hold"/>
                                        <p:tgtEl>
                                          <p:spTgt spid="57"/>
                                        </p:tgtEl>
                                        <p:attrNameLst>
                                          <p:attrName>ppt_x</p:attrName>
                                          <p:attrName>ppt_y</p:attrName>
                                        </p:attrNameLst>
                                      </p:cBhvr>
                                      <p:rCtr x="16315" y="-13009"/>
                                    </p:animMotion>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0" presetClass="path" presetSubtype="0" repeatCount="indefinite" accel="50000" decel="50000" fill="hold" grpId="1" nodeType="withEffect">
                                  <p:stCondLst>
                                    <p:cond delay="0"/>
                                  </p:stCondLst>
                                  <p:childTnLst>
                                    <p:animMotion origin="layout" path="M 6.25E-7 -4.07407E-6 C 0.03437 0.00487 0.06875 0.00973 0.09232 0.02871 C 0.11602 0.04769 0.11471 0.10764 0.14167 0.11389 C 0.16862 0.12014 0.22383 0.06968 0.25352 0.06574 C 0.2832 0.06181 0.30937 0.08496 0.32018 0.08982 " pathEditMode="relative" rAng="0" ptsTypes="AAAAA">
                                      <p:cBhvr>
                                        <p:cTn id="52" dur="2000" fill="hold"/>
                                        <p:tgtEl>
                                          <p:spTgt spid="59"/>
                                        </p:tgtEl>
                                        <p:attrNameLst>
                                          <p:attrName>ppt_x</p:attrName>
                                          <p:attrName>ppt_y</p:attrName>
                                        </p:attrNameLst>
                                      </p:cBhvr>
                                      <p:rCtr x="16003" y="5718"/>
                                    </p:animMotion>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0" presetClass="path" presetSubtype="0" repeatCount="indefinite" accel="50000" decel="50000" fill="hold" grpId="1" nodeType="withEffect">
                                  <p:stCondLst>
                                    <p:cond delay="0"/>
                                  </p:stCondLst>
                                  <p:childTnLst>
                                    <p:animMotion origin="layout" path="M 6.25E-7 2.59259E-6 C 0.01654 -0.01482 0.0332 -0.02963 0.05352 -0.03334 C 0.07383 -0.03704 0.10352 -0.02871 0.12148 -0.02222 C 0.13945 -0.01574 0.15052 -0.00301 0.16042 0.00555 C 0.17031 0.01412 0.17747 0.02477 0.18125 0.0287 " pathEditMode="relative" rAng="0" ptsTypes="AAAAA">
                                      <p:cBhvr>
                                        <p:cTn id="56" dur="2000" fill="hold"/>
                                        <p:tgtEl>
                                          <p:spTgt spid="60"/>
                                        </p:tgtEl>
                                        <p:attrNameLst>
                                          <p:attrName>ppt_x</p:attrName>
                                          <p:attrName>ppt_y</p:attrName>
                                        </p:attrNameLst>
                                      </p:cBhvr>
                                      <p:rCtr x="9063" y="-278"/>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500"/>
                                  </p:stCondLst>
                                  <p:childTnLst>
                                    <p:set>
                                      <p:cBhvr>
                                        <p:cTn id="63" dur="1" fill="hold">
                                          <p:stCondLst>
                                            <p:cond delay="0"/>
                                          </p:stCondLst>
                                        </p:cTn>
                                        <p:tgtEl>
                                          <p:spTgt spid="71"/>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500"/>
                                  </p:stCondLst>
                                  <p:childTnLst>
                                    <p:set>
                                      <p:cBhvr>
                                        <p:cTn id="66" dur="1" fill="hold">
                                          <p:stCondLst>
                                            <p:cond delay="0"/>
                                          </p:stCondLst>
                                        </p:cTn>
                                        <p:tgtEl>
                                          <p:spTgt spid="73"/>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nodeType="afterEffect">
                                  <p:stCondLst>
                                    <p:cond delay="500"/>
                                  </p:stCondLst>
                                  <p:childTnLst>
                                    <p:set>
                                      <p:cBhvr>
                                        <p:cTn id="69" dur="1" fill="hold">
                                          <p:stCondLst>
                                            <p:cond delay="0"/>
                                          </p:stCondLst>
                                        </p:cTn>
                                        <p:tgtEl>
                                          <p:spTgt spid="74"/>
                                        </p:tgtEl>
                                        <p:attrNameLst>
                                          <p:attrName>style.visibility</p:attrName>
                                        </p:attrNameLst>
                                      </p:cBhvr>
                                      <p:to>
                                        <p:strVal val="visible"/>
                                      </p:to>
                                    </p:set>
                                  </p:childTnLst>
                                </p:cTn>
                              </p:par>
                            </p:childTnLst>
                          </p:cTn>
                        </p:par>
                        <p:par>
                          <p:cTn id="70" fill="hold">
                            <p:stCondLst>
                              <p:cond delay="1500"/>
                            </p:stCondLst>
                            <p:childTnLst>
                              <p:par>
                                <p:cTn id="71" presetID="1" presetClass="entr" presetSubtype="0" fill="hold" nodeType="afterEffect">
                                  <p:stCondLst>
                                    <p:cond delay="500"/>
                                  </p:stCondLst>
                                  <p:childTnLst>
                                    <p:set>
                                      <p:cBhvr>
                                        <p:cTn id="72" dur="1" fill="hold">
                                          <p:stCondLst>
                                            <p:cond delay="0"/>
                                          </p:stCondLst>
                                        </p:cTn>
                                        <p:tgtEl>
                                          <p:spTgt spid="70"/>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500"/>
                                  </p:stCondLst>
                                  <p:childTnLst>
                                    <p:set>
                                      <p:cBhvr>
                                        <p:cTn id="75" dur="1" fill="hold">
                                          <p:stCondLst>
                                            <p:cond delay="0"/>
                                          </p:stCondLst>
                                        </p:cTn>
                                        <p:tgtEl>
                                          <p:spTgt spid="68"/>
                                        </p:tgtEl>
                                        <p:attrNameLst>
                                          <p:attrName>style.visibility</p:attrName>
                                        </p:attrNameLst>
                                      </p:cBhvr>
                                      <p:to>
                                        <p:strVal val="visible"/>
                                      </p:to>
                                    </p:set>
                                  </p:childTnLst>
                                </p:cTn>
                              </p:par>
                            </p:childTnLst>
                          </p:cTn>
                        </p:par>
                        <p:par>
                          <p:cTn id="76" fill="hold">
                            <p:stCondLst>
                              <p:cond delay="2500"/>
                            </p:stCondLst>
                            <p:childTnLst>
                              <p:par>
                                <p:cTn id="77" presetID="1" presetClass="entr" presetSubtype="0" fill="hold" nodeType="afterEffect">
                                  <p:stCondLst>
                                    <p:cond delay="50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up)">
                                      <p:cBhvr>
                                        <p:cTn id="83" dur="500"/>
                                        <p:tgtEl>
                                          <p:spTgt spid="88"/>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wipe(left)">
                                      <p:cBhvr>
                                        <p:cTn id="87" dur="500"/>
                                        <p:tgtEl>
                                          <p:spTgt spid="7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left)">
                                      <p:cBhvr>
                                        <p:cTn id="91" dur="500"/>
                                        <p:tgtEl>
                                          <p:spTgt spid="79"/>
                                        </p:tgtEl>
                                      </p:cBhvr>
                                    </p:animEffect>
                                  </p:childTnLst>
                                </p:cTn>
                              </p:par>
                            </p:childTnLst>
                          </p:cTn>
                        </p:par>
                        <p:par>
                          <p:cTn id="92" fill="hold">
                            <p:stCondLst>
                              <p:cond delay="1500"/>
                            </p:stCondLst>
                            <p:childTnLst>
                              <p:par>
                                <p:cTn id="93" presetID="22" presetClass="entr" presetSubtype="8" fill="hold"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ipe(left)">
                                      <p:cBhvr>
                                        <p:cTn id="95" dur="500"/>
                                        <p:tgtEl>
                                          <p:spTgt spid="82"/>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85"/>
                                        </p:tgtEl>
                                        <p:attrNameLst>
                                          <p:attrName>style.visibility</p:attrName>
                                        </p:attrNameLst>
                                      </p:cBhvr>
                                      <p:to>
                                        <p:strVal val="visible"/>
                                      </p:to>
                                    </p:set>
                                    <p:animEffect transition="in" filter="wipe(left)">
                                      <p:cBhvr>
                                        <p:cTn id="9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CI_RGB.em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安全稳定的数据存储与处理</a:t>
            </a:r>
            <a:endParaRPr lang="zh-CN" altLang="en-US" sz="2000" b="1" dirty="0">
              <a:latin typeface="华文楷体" panose="02010600040101010101" pitchFamily="2" charset="-122"/>
              <a:ea typeface="华文楷体" panose="02010600040101010101" pitchFamily="2" charset="-122"/>
            </a:endParaRPr>
          </a:p>
        </p:txBody>
      </p:sp>
      <p:grpSp>
        <p:nvGrpSpPr>
          <p:cNvPr id="9" name="Group 8"/>
          <p:cNvGrpSpPr/>
          <p:nvPr/>
        </p:nvGrpSpPr>
        <p:grpSpPr>
          <a:xfrm>
            <a:off x="4222510" y="483669"/>
            <a:ext cx="7842489" cy="1096343"/>
            <a:chOff x="259204" y="1281809"/>
            <a:chExt cx="7772400" cy="2675254"/>
          </a:xfrm>
        </p:grpSpPr>
        <p:grpSp>
          <p:nvGrpSpPr>
            <p:cNvPr id="11" name="Group 48"/>
            <p:cNvGrpSpPr/>
            <p:nvPr/>
          </p:nvGrpSpPr>
          <p:grpSpPr>
            <a:xfrm>
              <a:off x="259204" y="1503208"/>
              <a:ext cx="7772400" cy="2453855"/>
              <a:chOff x="0" y="2766506"/>
              <a:chExt cx="7772400" cy="2453855"/>
            </a:xfrm>
          </p:grpSpPr>
          <p:sp>
            <p:nvSpPr>
              <p:cNvPr id="15" name="Rectangle 14"/>
              <p:cNvSpPr/>
              <p:nvPr/>
            </p:nvSpPr>
            <p:spPr>
              <a:xfrm>
                <a:off x="0" y="2768075"/>
                <a:ext cx="7772400" cy="2452286"/>
              </a:xfrm>
              <a:prstGeom prst="rect">
                <a:avLst/>
              </a:prstGeom>
              <a:solidFill>
                <a:sysClr val="window" lastClr="FFFFFF">
                  <a:alpha val="90000"/>
                  <a:hueOff val="0"/>
                  <a:satOff val="0"/>
                  <a:lumOff val="0"/>
                  <a:alphaOff val="0"/>
                </a:sysClr>
              </a:solidFill>
              <a:ln w="25400" cap="flat" cmpd="sng" algn="ctr">
                <a:solidFill>
                  <a:srgbClr val="00660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6" name="Rectangle 15"/>
              <p:cNvSpPr/>
              <p:nvPr/>
            </p:nvSpPr>
            <p:spPr>
              <a:xfrm>
                <a:off x="0" y="2766506"/>
                <a:ext cx="7772400" cy="15519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b="1" dirty="0" smtClean="0">
                    <a:latin typeface="仿宋" pitchFamily="49" charset="-122"/>
                    <a:ea typeface="仿宋" pitchFamily="49" charset="-122"/>
                  </a:rPr>
                  <a:t>想要快速精确得到能效分析报告，必须对数据进行优化处理</a:t>
                </a:r>
                <a:endParaRPr lang="zh-CN" altLang="en-US" sz="1800" b="1" dirty="0" smtClean="0">
                  <a:latin typeface="仿宋" pitchFamily="49" charset="-122"/>
                  <a:ea typeface="仿宋" pitchFamily="49" charset="-122"/>
                </a:endParaRPr>
              </a:p>
            </p:txBody>
          </p:sp>
        </p:grpSp>
        <p:grpSp>
          <p:nvGrpSpPr>
            <p:cNvPr id="12" name="Group 49"/>
            <p:cNvGrpSpPr/>
            <p:nvPr/>
          </p:nvGrpSpPr>
          <p:grpSpPr>
            <a:xfrm>
              <a:off x="647824" y="1281809"/>
              <a:ext cx="5656605" cy="924889"/>
              <a:chOff x="388620" y="2545107"/>
              <a:chExt cx="5656605" cy="924889"/>
            </a:xfrm>
          </p:grpSpPr>
          <p:sp>
            <p:nvSpPr>
              <p:cNvPr id="13" name="Rounded Rectangle 12"/>
              <p:cNvSpPr/>
              <p:nvPr/>
            </p:nvSpPr>
            <p:spPr>
              <a:xfrm>
                <a:off x="388620" y="2545107"/>
                <a:ext cx="5440680" cy="924889"/>
              </a:xfrm>
              <a:prstGeom prst="roundRect">
                <a:avLst/>
              </a:prstGeom>
              <a:solidFill>
                <a:srgbClr val="00B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4" name="Rounded Rectangle 6"/>
              <p:cNvSpPr/>
              <p:nvPr/>
            </p:nvSpPr>
            <p:spPr>
              <a:xfrm>
                <a:off x="647777" y="2735893"/>
                <a:ext cx="5397448" cy="39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a:latin typeface="仿宋" pitchFamily="49" charset="-122"/>
                    <a:ea typeface="仿宋" pitchFamily="49" charset="-122"/>
                  </a:rPr>
                  <a:t>数</a:t>
                </a:r>
                <a:r>
                  <a:rPr lang="zh-CN" altLang="en-US" sz="2000" b="1" dirty="0" smtClean="0">
                    <a:latin typeface="仿宋" pitchFamily="49" charset="-122"/>
                    <a:ea typeface="仿宋" pitchFamily="49" charset="-122"/>
                  </a:rPr>
                  <a:t>据优化处理</a:t>
                </a:r>
                <a:endParaRPr lang="zh-CN" altLang="en-US" sz="2000" b="1" dirty="0">
                  <a:latin typeface="仿宋" pitchFamily="49" charset="-122"/>
                  <a:ea typeface="仿宋" pitchFamily="49" charset="-122"/>
                </a:endParaRPr>
              </a:p>
            </p:txBody>
          </p:sp>
        </p:grpSp>
      </p:grpSp>
      <p:pic>
        <p:nvPicPr>
          <p:cNvPr id="17" name="Picture 16" descr="u=2744322111,4032395252&amp;fm=21&amp;gp=0.jpg"/>
          <p:cNvPicPr/>
          <p:nvPr/>
        </p:nvPicPr>
        <p:blipFill>
          <a:blip r:embed="rId4" cstate="print">
            <a:extLst>
              <a:ext uri="{28A0092B-C50C-407E-A947-70E740481C1C}">
                <a14:useLocalDpi xmlns:a14="http://schemas.microsoft.com/office/drawing/2010/main" val="0"/>
              </a:ext>
            </a:extLst>
          </a:blip>
          <a:stretch>
            <a:fillRect/>
          </a:stretch>
        </p:blipFill>
        <p:spPr>
          <a:xfrm>
            <a:off x="39915" y="2437"/>
            <a:ext cx="1137734" cy="998680"/>
          </a:xfrm>
          <a:prstGeom prst="rect">
            <a:avLst/>
          </a:prstGeom>
        </p:spPr>
      </p:pic>
      <p:sp>
        <p:nvSpPr>
          <p:cNvPr id="61" name="TextBox 60"/>
          <p:cNvSpPr txBox="1"/>
          <p:nvPr/>
        </p:nvSpPr>
        <p:spPr>
          <a:xfrm>
            <a:off x="1177649" y="3241875"/>
            <a:ext cx="8926727" cy="646331"/>
          </a:xfrm>
          <a:prstGeom prst="rect">
            <a:avLst/>
          </a:prstGeom>
          <a:noFill/>
        </p:spPr>
        <p:txBody>
          <a:bodyPr wrap="square" rtlCol="0">
            <a:spAutoFit/>
          </a:bodyPr>
          <a:lstStyle/>
          <a:p>
            <a:pPr>
              <a:buFont typeface="Wingdings" pitchFamily="2" charset="2"/>
              <a:buChar char="Ø"/>
            </a:pPr>
            <a:r>
              <a:rPr lang="zh-CN" altLang="en-US" b="1" dirty="0" smtClean="0">
                <a:solidFill>
                  <a:srgbClr val="0000FF"/>
                </a:solidFill>
                <a:latin typeface="仿宋" pitchFamily="49" charset="-122"/>
                <a:ea typeface="仿宋" pitchFamily="49" charset="-122"/>
              </a:rPr>
              <a:t>  </a:t>
            </a:r>
            <a:r>
              <a:rPr lang="zh-CN" altLang="en-US" b="1" dirty="0" smtClean="0">
                <a:solidFill>
                  <a:srgbClr val="002060"/>
                </a:solidFill>
                <a:latin typeface="仿宋" pitchFamily="49" charset="-122"/>
                <a:ea typeface="仿宋" pitchFamily="49" charset="-122"/>
              </a:rPr>
              <a:t>数据现查询现计算，随着系统运行时间加长，数据总量巨大，系统越来越慢，特别是当计算时间跨度大的数据量时，等待时间超长，苦不堪言 </a:t>
            </a:r>
            <a:endParaRPr lang="zh-CN" altLang="en-US" dirty="0">
              <a:solidFill>
                <a:srgbClr val="002060"/>
              </a:solidFill>
              <a:latin typeface="仿宋" pitchFamily="49" charset="-122"/>
              <a:ea typeface="仿宋" pitchFamily="49" charset="-122"/>
            </a:endParaRPr>
          </a:p>
        </p:txBody>
      </p:sp>
      <p:sp>
        <p:nvSpPr>
          <p:cNvPr id="62" name="TextBox 61"/>
          <p:cNvSpPr txBox="1"/>
          <p:nvPr/>
        </p:nvSpPr>
        <p:spPr>
          <a:xfrm>
            <a:off x="1177649" y="4061682"/>
            <a:ext cx="4987157" cy="330090"/>
          </a:xfrm>
          <a:prstGeom prst="rect">
            <a:avLst/>
          </a:prstGeom>
          <a:noFill/>
        </p:spPr>
        <p:txBody>
          <a:bodyPr wrap="square" rtlCol="0">
            <a:spAutoFit/>
          </a:bodyPr>
          <a:lstStyle/>
          <a:p>
            <a:pPr>
              <a:buFont typeface="Wingdings" pitchFamily="2" charset="2"/>
              <a:buChar char="Ø"/>
            </a:pPr>
            <a:r>
              <a:rPr lang="zh-CN" altLang="en-US" b="1" dirty="0" smtClean="0">
                <a:solidFill>
                  <a:srgbClr val="0000FF"/>
                </a:solidFill>
                <a:latin typeface="仿宋" pitchFamily="49" charset="-122"/>
                <a:ea typeface="仿宋" pitchFamily="49" charset="-122"/>
              </a:rPr>
              <a:t>  </a:t>
            </a:r>
            <a:r>
              <a:rPr lang="zh-CN" altLang="en-US" b="1" dirty="0" smtClean="0">
                <a:solidFill>
                  <a:srgbClr val="002060"/>
                </a:solidFill>
                <a:latin typeface="仿宋" pitchFamily="49" charset="-122"/>
                <a:ea typeface="仿宋" pitchFamily="49" charset="-122"/>
              </a:rPr>
              <a:t>异常数据无特殊处理，导致分析图表失准 </a:t>
            </a:r>
            <a:endParaRPr lang="zh-CN" altLang="en-US" dirty="0">
              <a:solidFill>
                <a:srgbClr val="002060"/>
              </a:solidFill>
              <a:latin typeface="仿宋" pitchFamily="49" charset="-122"/>
              <a:ea typeface="仿宋" pitchFamily="49" charset="-122"/>
            </a:endParaRPr>
          </a:p>
        </p:txBody>
      </p:sp>
      <p:sp>
        <p:nvSpPr>
          <p:cNvPr id="63" name="TextBox 62"/>
          <p:cNvSpPr txBox="1"/>
          <p:nvPr/>
        </p:nvSpPr>
        <p:spPr>
          <a:xfrm>
            <a:off x="1177649" y="4594207"/>
            <a:ext cx="4035971" cy="330090"/>
          </a:xfrm>
          <a:prstGeom prst="rect">
            <a:avLst/>
          </a:prstGeom>
          <a:noFill/>
        </p:spPr>
        <p:txBody>
          <a:bodyPr wrap="square" rtlCol="0">
            <a:spAutoFit/>
          </a:bodyPr>
          <a:lstStyle/>
          <a:p>
            <a:pPr>
              <a:buFont typeface="Wingdings" pitchFamily="2" charset="2"/>
              <a:buChar char="Ø"/>
            </a:pPr>
            <a:r>
              <a:rPr lang="zh-CN" altLang="en-US" b="1" dirty="0" smtClean="0">
                <a:solidFill>
                  <a:srgbClr val="0000FF"/>
                </a:solidFill>
                <a:latin typeface="仿宋" pitchFamily="49" charset="-122"/>
                <a:ea typeface="仿宋" pitchFamily="49" charset="-122"/>
              </a:rPr>
              <a:t>  </a:t>
            </a:r>
            <a:r>
              <a:rPr lang="zh-CN" altLang="en-US" b="1" dirty="0" smtClean="0">
                <a:solidFill>
                  <a:srgbClr val="002060"/>
                </a:solidFill>
                <a:latin typeface="仿宋" pitchFamily="49" charset="-122"/>
                <a:ea typeface="仿宋" pitchFamily="49" charset="-122"/>
              </a:rPr>
              <a:t>更换计量表后，数据失常</a:t>
            </a:r>
            <a:endParaRPr lang="zh-CN" altLang="en-US" dirty="0">
              <a:solidFill>
                <a:srgbClr val="002060"/>
              </a:solidFill>
              <a:latin typeface="仿宋" pitchFamily="49" charset="-122"/>
              <a:ea typeface="仿宋" pitchFamily="49" charset="-122"/>
            </a:endParaRPr>
          </a:p>
        </p:txBody>
      </p:sp>
      <p:sp>
        <p:nvSpPr>
          <p:cNvPr id="64" name="TextBox 63"/>
          <p:cNvSpPr txBox="1"/>
          <p:nvPr/>
        </p:nvSpPr>
        <p:spPr>
          <a:xfrm>
            <a:off x="1177649" y="5126731"/>
            <a:ext cx="5596757" cy="330090"/>
          </a:xfrm>
          <a:prstGeom prst="rect">
            <a:avLst/>
          </a:prstGeom>
          <a:noFill/>
        </p:spPr>
        <p:txBody>
          <a:bodyPr wrap="square" rtlCol="0">
            <a:spAutoFit/>
          </a:bodyPr>
          <a:lstStyle/>
          <a:p>
            <a:pPr>
              <a:buFont typeface="Wingdings" pitchFamily="2" charset="2"/>
              <a:buChar char="Ø"/>
            </a:pPr>
            <a:r>
              <a:rPr lang="zh-CN" altLang="en-US" b="1" dirty="0" smtClean="0">
                <a:solidFill>
                  <a:srgbClr val="0000FF"/>
                </a:solidFill>
                <a:latin typeface="仿宋" pitchFamily="49" charset="-122"/>
                <a:ea typeface="仿宋" pitchFamily="49" charset="-122"/>
              </a:rPr>
              <a:t>  </a:t>
            </a:r>
            <a:r>
              <a:rPr lang="zh-CN" altLang="en-US" b="1" dirty="0" smtClean="0">
                <a:solidFill>
                  <a:srgbClr val="002060"/>
                </a:solidFill>
                <a:latin typeface="仿宋" pitchFamily="49" charset="-122"/>
                <a:ea typeface="仿宋" pitchFamily="49" charset="-122"/>
              </a:rPr>
              <a:t>更无法自动区分区域总表及子表，重复计量</a:t>
            </a:r>
            <a:endParaRPr lang="zh-CN" altLang="en-US" dirty="0">
              <a:solidFill>
                <a:srgbClr val="002060"/>
              </a:solidFill>
              <a:latin typeface="仿宋" pitchFamily="49" charset="-122"/>
              <a:ea typeface="仿宋" pitchFamily="49" charset="-122"/>
            </a:endParaRPr>
          </a:p>
        </p:txBody>
      </p:sp>
      <p:pic>
        <p:nvPicPr>
          <p:cNvPr id="65" name="Picture 64" descr="u=4293476631,3082102364&amp;fm=21&amp;gp=0.jpg"/>
          <p:cNvPicPr>
            <a:picLocks noChangeAspect="1"/>
          </p:cNvPicPr>
          <p:nvPr/>
        </p:nvPicPr>
        <p:blipFill>
          <a:blip r:embed="rId5" cstate="print"/>
          <a:stretch>
            <a:fillRect/>
          </a:stretch>
        </p:blipFill>
        <p:spPr>
          <a:xfrm>
            <a:off x="10352412" y="4921964"/>
            <a:ext cx="672662" cy="672662"/>
          </a:xfrm>
          <a:prstGeom prst="rect">
            <a:avLst/>
          </a:prstGeom>
        </p:spPr>
      </p:pic>
      <p:pic>
        <p:nvPicPr>
          <p:cNvPr id="67" name="Picture 66" descr="u=2311220873,759336340&amp;fm=23&amp;gp=0.jpg"/>
          <p:cNvPicPr>
            <a:picLocks noChangeAspect="1"/>
          </p:cNvPicPr>
          <p:nvPr/>
        </p:nvPicPr>
        <p:blipFill>
          <a:blip r:embed="rId6" cstate="print"/>
          <a:stretch>
            <a:fillRect/>
          </a:stretch>
        </p:blipFill>
        <p:spPr>
          <a:xfrm>
            <a:off x="10183918" y="3127831"/>
            <a:ext cx="1009650" cy="933450"/>
          </a:xfrm>
          <a:prstGeom prst="rect">
            <a:avLst/>
          </a:prstGeom>
        </p:spPr>
      </p:pic>
      <p:sp>
        <p:nvSpPr>
          <p:cNvPr id="75" name="TextBox 74"/>
          <p:cNvSpPr txBox="1"/>
          <p:nvPr/>
        </p:nvSpPr>
        <p:spPr>
          <a:xfrm>
            <a:off x="1094520" y="2472162"/>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您的系统是否遇到过这样的问题？</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67319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slide(fromLeft)">
                                      <p:cBhvr>
                                        <p:cTn id="17" dur="500"/>
                                        <p:tgtEl>
                                          <p:spTgt spid="61"/>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20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slide(fromLeft)">
                                      <p:cBhvr>
                                        <p:cTn id="26" dur="500"/>
                                        <p:tgtEl>
                                          <p:spTgt spid="62"/>
                                        </p:tgtEl>
                                      </p:cBhvr>
                                    </p:animEffect>
                                  </p:childTnLst>
                                </p:cTn>
                              </p:par>
                              <p:par>
                                <p:cTn id="27" presetID="10"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20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slide(fromLeft)">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slide(fromLeft)">
                                      <p:cBhvr>
                                        <p:cTn id="3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 y="1855443"/>
            <a:ext cx="1585539" cy="2706350"/>
          </a:xfrm>
          <a:prstGeom prst="rect">
            <a:avLst/>
          </a:prstGeom>
        </p:spPr>
      </p:pic>
      <p:pic>
        <p:nvPicPr>
          <p:cNvPr id="2" name="Picture 1" descr="JCI_RGB.em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92184" y="6258007"/>
            <a:ext cx="1157130" cy="50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435429" y="6219371"/>
            <a:ext cx="11277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13657" y="542535"/>
            <a:ext cx="1127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2520" y="44422"/>
            <a:ext cx="1372479" cy="514377"/>
          </a:xfrm>
          <a:prstGeom prst="rect">
            <a:avLst/>
          </a:prstGeom>
        </p:spPr>
      </p:pic>
      <p:sp>
        <p:nvSpPr>
          <p:cNvPr id="7" name="TextBox 6"/>
          <p:cNvSpPr txBox="1"/>
          <p:nvPr/>
        </p:nvSpPr>
        <p:spPr>
          <a:xfrm>
            <a:off x="1177649" y="108828"/>
            <a:ext cx="4169228" cy="400110"/>
          </a:xfrm>
          <a:prstGeom prst="rect">
            <a:avLst/>
          </a:prstGeom>
          <a:noFill/>
        </p:spPr>
        <p:txBody>
          <a:bodyPr wrap="square" rtlCol="0">
            <a:spAutoFit/>
          </a:bodyPr>
          <a:lstStyle/>
          <a:p>
            <a:pPr>
              <a:buNone/>
            </a:pPr>
            <a:r>
              <a:rPr lang="zh-CN" altLang="en-US" sz="2000" b="1" dirty="0" smtClean="0">
                <a:latin typeface="华文楷体" panose="02010600040101010101" pitchFamily="2" charset="-122"/>
                <a:ea typeface="华文楷体" panose="02010600040101010101" pitchFamily="2" charset="-122"/>
              </a:rPr>
              <a:t>安全稳定的数据存储与处理</a:t>
            </a:r>
            <a:endParaRPr lang="zh-CN" altLang="en-US" sz="2000" b="1" dirty="0">
              <a:latin typeface="华文楷体" panose="02010600040101010101" pitchFamily="2" charset="-122"/>
              <a:ea typeface="华文楷体" panose="02010600040101010101" pitchFamily="2" charset="-122"/>
            </a:endParaRPr>
          </a:p>
        </p:txBody>
      </p:sp>
      <p:grpSp>
        <p:nvGrpSpPr>
          <p:cNvPr id="9" name="Group 8"/>
          <p:cNvGrpSpPr/>
          <p:nvPr/>
        </p:nvGrpSpPr>
        <p:grpSpPr>
          <a:xfrm>
            <a:off x="4222510" y="483669"/>
            <a:ext cx="7842489" cy="1096343"/>
            <a:chOff x="259204" y="1281809"/>
            <a:chExt cx="7772400" cy="2675254"/>
          </a:xfrm>
        </p:grpSpPr>
        <p:grpSp>
          <p:nvGrpSpPr>
            <p:cNvPr id="11" name="Group 48"/>
            <p:cNvGrpSpPr/>
            <p:nvPr/>
          </p:nvGrpSpPr>
          <p:grpSpPr>
            <a:xfrm>
              <a:off x="259204" y="1503208"/>
              <a:ext cx="7772400" cy="2453855"/>
              <a:chOff x="0" y="2766506"/>
              <a:chExt cx="7772400" cy="2453855"/>
            </a:xfrm>
          </p:grpSpPr>
          <p:sp>
            <p:nvSpPr>
              <p:cNvPr id="15" name="Rectangle 14"/>
              <p:cNvSpPr/>
              <p:nvPr/>
            </p:nvSpPr>
            <p:spPr>
              <a:xfrm>
                <a:off x="0" y="2768075"/>
                <a:ext cx="7772400" cy="2452286"/>
              </a:xfrm>
              <a:prstGeom prst="rect">
                <a:avLst/>
              </a:prstGeom>
              <a:solidFill>
                <a:sysClr val="window" lastClr="FFFFFF">
                  <a:alpha val="90000"/>
                  <a:hueOff val="0"/>
                  <a:satOff val="0"/>
                  <a:lumOff val="0"/>
                  <a:alphaOff val="0"/>
                </a:sysClr>
              </a:solidFill>
              <a:ln w="25400" cap="flat" cmpd="sng" algn="ctr">
                <a:solidFill>
                  <a:srgbClr val="006600"/>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zh-CN" altLang="en-US"/>
              </a:p>
            </p:txBody>
          </p:sp>
          <p:sp>
            <p:nvSpPr>
              <p:cNvPr id="16" name="Rectangle 15"/>
              <p:cNvSpPr/>
              <p:nvPr/>
            </p:nvSpPr>
            <p:spPr>
              <a:xfrm>
                <a:off x="0" y="2766506"/>
                <a:ext cx="7772400" cy="15519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3225" tIns="312420" rIns="603225" bIns="106680" numCol="1" spcCol="1270" anchor="t" anchorCtr="0">
                <a:noAutofit/>
              </a:bodyPr>
              <a:lstStyle/>
              <a:p>
                <a:pPr marL="0" lvl="1" defTabSz="666750">
                  <a:lnSpc>
                    <a:spcPct val="90000"/>
                  </a:lnSpc>
                  <a:spcBef>
                    <a:spcPct val="0"/>
                  </a:spcBef>
                  <a:spcAft>
                    <a:spcPct val="15000"/>
                  </a:spcAft>
                </a:pPr>
                <a:r>
                  <a:rPr lang="zh-CN" altLang="en-US" b="1" dirty="0" smtClean="0">
                    <a:latin typeface="仿宋" pitchFamily="49" charset="-122"/>
                    <a:ea typeface="仿宋" pitchFamily="49" charset="-122"/>
                  </a:rPr>
                  <a:t>想要快速精确得到能效分析报告，必须对数据进行优化处理</a:t>
                </a:r>
                <a:endParaRPr lang="zh-CN" altLang="en-US" sz="1800" b="1" dirty="0" smtClean="0">
                  <a:latin typeface="仿宋" pitchFamily="49" charset="-122"/>
                  <a:ea typeface="仿宋" pitchFamily="49" charset="-122"/>
                </a:endParaRPr>
              </a:p>
            </p:txBody>
          </p:sp>
        </p:grpSp>
        <p:grpSp>
          <p:nvGrpSpPr>
            <p:cNvPr id="12" name="Group 49"/>
            <p:cNvGrpSpPr/>
            <p:nvPr/>
          </p:nvGrpSpPr>
          <p:grpSpPr>
            <a:xfrm>
              <a:off x="647824" y="1281809"/>
              <a:ext cx="5656605" cy="924889"/>
              <a:chOff x="388620" y="2545107"/>
              <a:chExt cx="5656605" cy="924889"/>
            </a:xfrm>
          </p:grpSpPr>
          <p:sp>
            <p:nvSpPr>
              <p:cNvPr id="13" name="Rounded Rectangle 12"/>
              <p:cNvSpPr/>
              <p:nvPr/>
            </p:nvSpPr>
            <p:spPr>
              <a:xfrm>
                <a:off x="388620" y="2545107"/>
                <a:ext cx="5440680" cy="924889"/>
              </a:xfrm>
              <a:prstGeom prst="roundRect">
                <a:avLst/>
              </a:prstGeom>
              <a:solidFill>
                <a:srgbClr val="00B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sp>
          <p:sp>
            <p:nvSpPr>
              <p:cNvPr id="14" name="Rounded Rectangle 6"/>
              <p:cNvSpPr/>
              <p:nvPr/>
            </p:nvSpPr>
            <p:spPr>
              <a:xfrm>
                <a:off x="647777" y="2735893"/>
                <a:ext cx="5397448" cy="399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645" tIns="0" rIns="205645" bIns="0" numCol="1" spcCol="1270" anchor="ctr" anchorCtr="0">
                <a:noAutofit/>
              </a:bodyPr>
              <a:lstStyle/>
              <a:p>
                <a:pPr>
                  <a:buNone/>
                </a:pPr>
                <a:r>
                  <a:rPr lang="zh-CN" altLang="en-US" sz="2000" b="1" dirty="0">
                    <a:latin typeface="仿宋" pitchFamily="49" charset="-122"/>
                    <a:ea typeface="仿宋" pitchFamily="49" charset="-122"/>
                  </a:rPr>
                  <a:t>数</a:t>
                </a:r>
                <a:r>
                  <a:rPr lang="zh-CN" altLang="en-US" sz="2000" b="1" dirty="0" smtClean="0">
                    <a:latin typeface="仿宋" pitchFamily="49" charset="-122"/>
                    <a:ea typeface="仿宋" pitchFamily="49" charset="-122"/>
                  </a:rPr>
                  <a:t>据优化处理</a:t>
                </a:r>
                <a:endParaRPr lang="zh-CN" altLang="en-US" sz="2000" b="1" dirty="0">
                  <a:latin typeface="仿宋" pitchFamily="49" charset="-122"/>
                  <a:ea typeface="仿宋" pitchFamily="49" charset="-122"/>
                </a:endParaRPr>
              </a:p>
            </p:txBody>
          </p:sp>
        </p:grpSp>
      </p:grpSp>
      <p:pic>
        <p:nvPicPr>
          <p:cNvPr id="17" name="Picture 16" descr="u=2744322111,4032395252&amp;fm=21&amp;gp=0.jpg"/>
          <p:cNvPicPr/>
          <p:nvPr/>
        </p:nvPicPr>
        <p:blipFill>
          <a:blip r:embed="rId5" cstate="print">
            <a:extLst>
              <a:ext uri="{28A0092B-C50C-407E-A947-70E740481C1C}">
                <a14:useLocalDpi xmlns:a14="http://schemas.microsoft.com/office/drawing/2010/main" val="0"/>
              </a:ext>
            </a:extLst>
          </a:blip>
          <a:stretch>
            <a:fillRect/>
          </a:stretch>
        </p:blipFill>
        <p:spPr>
          <a:xfrm>
            <a:off x="39915" y="2437"/>
            <a:ext cx="1137734" cy="998680"/>
          </a:xfrm>
          <a:prstGeom prst="rect">
            <a:avLst/>
          </a:prstGeom>
        </p:spPr>
      </p:pic>
      <p:sp>
        <p:nvSpPr>
          <p:cNvPr id="75" name="TextBox 74"/>
          <p:cNvSpPr txBox="1"/>
          <p:nvPr/>
        </p:nvSpPr>
        <p:spPr>
          <a:xfrm>
            <a:off x="435429" y="2558997"/>
            <a:ext cx="1919151" cy="400110"/>
          </a:xfrm>
          <a:prstGeom prst="rect">
            <a:avLst/>
          </a:prstGeom>
          <a:noFill/>
        </p:spPr>
        <p:txBody>
          <a:bodyPr wrap="square" rtlCol="0">
            <a:spAutoFit/>
          </a:bodyPr>
          <a:lstStyle/>
          <a:p>
            <a:pPr>
              <a:buNone/>
            </a:pPr>
            <a:r>
              <a:rPr lang="zh-CN" altLang="en-US" sz="2000" b="1" dirty="0" smtClean="0">
                <a:solidFill>
                  <a:srgbClr val="0000FF"/>
                </a:solidFill>
                <a:latin typeface="仿宋" pitchFamily="49" charset="-122"/>
                <a:ea typeface="仿宋" pitchFamily="49" charset="-122"/>
              </a:rPr>
              <a:t>数据预先计算</a:t>
            </a:r>
            <a:endParaRPr lang="zh-CN" altLang="en-US" sz="2000" b="1" dirty="0">
              <a:latin typeface="华文楷体" panose="02010600040101010101" pitchFamily="2" charset="-122"/>
              <a:ea typeface="华文楷体" panose="02010600040101010101" pitchFamily="2" charset="-122"/>
            </a:endParaRPr>
          </a:p>
        </p:txBody>
      </p:sp>
      <p:sp>
        <p:nvSpPr>
          <p:cNvPr id="34" name="Rectangle 33"/>
          <p:cNvSpPr/>
          <p:nvPr/>
        </p:nvSpPr>
        <p:spPr bwMode="auto">
          <a:xfrm>
            <a:off x="1692189" y="3930325"/>
            <a:ext cx="786809" cy="318977"/>
          </a:xfrm>
          <a:prstGeom prst="rect">
            <a:avLst/>
          </a:prstGeom>
          <a:solidFill>
            <a:srgbClr val="0080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0" tIns="0" rIns="0" bIns="0" numCol="1" rtlCol="0" anchor="t" anchorCtr="0" compatLnSpc="1">
            <a:prstTxWarp prst="textNoShape">
              <a:avLst/>
            </a:prstTxWarp>
          </a:bodyPr>
          <a:lstStyle/>
          <a:p>
            <a:pPr marL="266700" marR="0" indent="-265113" algn="ctr" defTabSz="914400" rtl="0" eaLnBrk="1" fontAlgn="base" latinLnBrk="0" hangingPunct="1">
              <a:lnSpc>
                <a:spcPct val="110000"/>
              </a:lnSpc>
              <a:spcBef>
                <a:spcPct val="50000"/>
              </a:spcBef>
              <a:spcAft>
                <a:spcPct val="0"/>
              </a:spcAft>
              <a:buClr>
                <a:srgbClr val="009900"/>
              </a:buClr>
              <a:buSzTx/>
              <a:buNone/>
              <a:tabLst/>
            </a:pPr>
            <a:r>
              <a:rPr kumimoji="0" lang="zh-CN" altLang="en-US" sz="1600" b="1" i="0" u="none" strike="noStrike" cap="none" normalizeH="0" baseline="0" dirty="0" smtClean="0">
                <a:ln>
                  <a:noFill/>
                </a:ln>
                <a:solidFill>
                  <a:schemeClr val="bg1"/>
                </a:solidFill>
                <a:effectLst/>
                <a:latin typeface="Tahoma" pitchFamily="34" charset="0"/>
                <a:cs typeface="Tahoma" pitchFamily="34" charset="0"/>
              </a:rPr>
              <a:t>执行</a:t>
            </a:r>
          </a:p>
        </p:txBody>
      </p:sp>
      <p:sp>
        <p:nvSpPr>
          <p:cNvPr id="35" name="Rectangle 34"/>
          <p:cNvSpPr/>
          <p:nvPr/>
        </p:nvSpPr>
        <p:spPr bwMode="auto">
          <a:xfrm>
            <a:off x="1686400" y="3922484"/>
            <a:ext cx="786809" cy="318977"/>
          </a:xfrm>
          <a:prstGeom prst="rect">
            <a:avLst/>
          </a:prstGeom>
          <a:solidFill>
            <a:schemeClr val="tx1">
              <a:lumMod val="75000"/>
              <a:lumOff val="25000"/>
            </a:schemeClr>
          </a:solidFill>
          <a:ln w="9525" cap="flat" cmpd="sng" algn="ctr">
            <a:noFill/>
            <a:prstDash val="solid"/>
            <a:round/>
            <a:headEnd type="none" w="med" len="med"/>
            <a:tailEnd type="none" w="med" len="med"/>
          </a:ln>
          <a:effectLst/>
          <a:scene3d>
            <a:camera prst="orthographicFront"/>
            <a:lightRig rig="threePt" dir="t"/>
          </a:scene3d>
          <a:sp3d>
            <a:bevelT prst="relaxedInset"/>
          </a:sp3d>
        </p:spPr>
        <p:txBody>
          <a:bodyPr vert="horz" wrap="square" lIns="0" tIns="0" rIns="0" bIns="0" numCol="1" rtlCol="0" anchor="t" anchorCtr="0" compatLnSpc="1">
            <a:prstTxWarp prst="textNoShape">
              <a:avLst/>
            </a:prstTxWarp>
          </a:bodyPr>
          <a:lstStyle/>
          <a:p>
            <a:pPr marL="266700" marR="0" indent="-265113" algn="ctr" defTabSz="914400" rtl="0" eaLnBrk="1" fontAlgn="base" latinLnBrk="0" hangingPunct="1">
              <a:lnSpc>
                <a:spcPct val="110000"/>
              </a:lnSpc>
              <a:spcBef>
                <a:spcPct val="50000"/>
              </a:spcBef>
              <a:spcAft>
                <a:spcPct val="0"/>
              </a:spcAft>
              <a:buClr>
                <a:srgbClr val="009900"/>
              </a:buClr>
              <a:buSzTx/>
              <a:buNone/>
              <a:tabLst/>
            </a:pPr>
            <a:r>
              <a:rPr kumimoji="0" lang="zh-CN" altLang="en-US" sz="1600" b="1" i="0" u="none" strike="noStrike" cap="none" normalizeH="0" baseline="0" dirty="0" smtClean="0">
                <a:ln>
                  <a:noFill/>
                </a:ln>
                <a:solidFill>
                  <a:schemeClr val="bg1"/>
                </a:solidFill>
                <a:effectLst/>
                <a:latin typeface="Tahoma" pitchFamily="34" charset="0"/>
                <a:cs typeface="Tahoma" pitchFamily="34" charset="0"/>
              </a:rPr>
              <a:t>执行</a:t>
            </a:r>
          </a:p>
        </p:txBody>
      </p:sp>
      <p:sp>
        <p:nvSpPr>
          <p:cNvPr id="36" name="AutoShape 20"/>
          <p:cNvSpPr>
            <a:spLocks noChangeArrowheads="1"/>
          </p:cNvSpPr>
          <p:nvPr/>
        </p:nvSpPr>
        <p:spPr bwMode="auto">
          <a:xfrm rot="3844516">
            <a:off x="1772885" y="5716250"/>
            <a:ext cx="270543" cy="110065"/>
          </a:xfrm>
          <a:prstGeom prst="leftArrow">
            <a:avLst>
              <a:gd name="adj1" fmla="val 31028"/>
              <a:gd name="adj2" fmla="val 114873"/>
            </a:avLst>
          </a:prstGeom>
          <a:solidFill>
            <a:schemeClr val="bg1"/>
          </a:solidFill>
          <a:ln w="9525">
            <a:solidFill>
              <a:schemeClr val="tx1"/>
            </a:solidFill>
            <a:miter lim="800000"/>
            <a:headEnd/>
            <a:tailEnd/>
          </a:ln>
          <a:effectLst/>
        </p:spPr>
        <p:txBody>
          <a:bodyPr wrap="none" anchor="ctr"/>
          <a:lstStyle/>
          <a:p>
            <a:endParaRPr lang="en-US"/>
          </a:p>
        </p:txBody>
      </p:sp>
      <p:pic>
        <p:nvPicPr>
          <p:cNvPr id="26" name="Picture 25"/>
          <p:cNvPicPr>
            <a:picLocks noChangeAspect="1"/>
          </p:cNvPicPr>
          <p:nvPr/>
        </p:nvPicPr>
        <p:blipFill>
          <a:blip r:embed="rId6"/>
          <a:stretch>
            <a:fillRect/>
          </a:stretch>
        </p:blipFill>
        <p:spPr>
          <a:xfrm>
            <a:off x="2944667" y="1990807"/>
            <a:ext cx="8829675" cy="4267200"/>
          </a:xfrm>
          <a:prstGeom prst="rect">
            <a:avLst/>
          </a:prstGeom>
        </p:spPr>
      </p:pic>
      <p:pic>
        <p:nvPicPr>
          <p:cNvPr id="20" name="Picture 19"/>
          <p:cNvPicPr>
            <a:picLocks noChangeAspect="1"/>
          </p:cNvPicPr>
          <p:nvPr/>
        </p:nvPicPr>
        <p:blipFill>
          <a:blip r:embed="rId7"/>
          <a:stretch>
            <a:fillRect/>
          </a:stretch>
        </p:blipFill>
        <p:spPr>
          <a:xfrm>
            <a:off x="3057963" y="2800818"/>
            <a:ext cx="8603081" cy="2880360"/>
          </a:xfrm>
          <a:prstGeom prst="rect">
            <a:avLst/>
          </a:prstGeom>
        </p:spPr>
      </p:pic>
      <p:grpSp>
        <p:nvGrpSpPr>
          <p:cNvPr id="40" name="组合 5"/>
          <p:cNvGrpSpPr/>
          <p:nvPr/>
        </p:nvGrpSpPr>
        <p:grpSpPr>
          <a:xfrm>
            <a:off x="68149" y="1516889"/>
            <a:ext cx="2876518" cy="338554"/>
            <a:chOff x="2691385" y="915566"/>
            <a:chExt cx="2280863" cy="338554"/>
          </a:xfrm>
        </p:grpSpPr>
        <p:pic>
          <p:nvPicPr>
            <p:cNvPr id="41" name="Picture 5" descr="E:\00工作\EA upgrade\00宣传\PPT\图片\2\J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1385" y="915566"/>
              <a:ext cx="2280863" cy="30784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3326573" y="915566"/>
              <a:ext cx="959905" cy="338554"/>
            </a:xfrm>
            <a:prstGeom prst="rect">
              <a:avLst/>
            </a:prstGeom>
            <a:noFill/>
          </p:spPr>
          <p:txBody>
            <a:bodyPr wrap="none" rtlCol="0">
              <a:spAutoFit/>
            </a:bodyPr>
            <a:lstStyle/>
            <a:p>
              <a:r>
                <a:rPr lang="zh-CN" altLang="en-US" sz="1600" b="1" dirty="0">
                  <a:solidFill>
                    <a:schemeClr val="bg1"/>
                  </a:solidFill>
                  <a:latin typeface="微软雅黑" pitchFamily="34" charset="-122"/>
                  <a:ea typeface="微软雅黑" pitchFamily="34" charset="-122"/>
                </a:rPr>
                <a:t>数</a:t>
              </a:r>
              <a:r>
                <a:rPr lang="zh-CN" altLang="en-US" sz="1600" b="1" dirty="0" smtClean="0">
                  <a:solidFill>
                    <a:schemeClr val="bg1"/>
                  </a:solidFill>
                  <a:latin typeface="微软雅黑" pitchFamily="34" charset="-122"/>
                  <a:ea typeface="微软雅黑" pitchFamily="34" charset="-122"/>
                </a:rPr>
                <a:t>据预计算</a:t>
              </a:r>
              <a:endParaRPr lang="zh-CN" altLang="en-US" sz="1600" b="1" dirty="0">
                <a:solidFill>
                  <a:schemeClr val="bg1"/>
                </a:solidFill>
                <a:latin typeface="微软雅黑" pitchFamily="34" charset="-122"/>
                <a:ea typeface="微软雅黑" pitchFamily="34" charset="-122"/>
              </a:endParaRPr>
            </a:p>
          </p:txBody>
        </p:sp>
      </p:grpSp>
      <p:sp>
        <p:nvSpPr>
          <p:cNvPr id="44" name="TextBox 43"/>
          <p:cNvSpPr txBox="1"/>
          <p:nvPr/>
        </p:nvSpPr>
        <p:spPr>
          <a:xfrm>
            <a:off x="547555" y="3038120"/>
            <a:ext cx="1807025" cy="400110"/>
          </a:xfrm>
          <a:prstGeom prst="rect">
            <a:avLst/>
          </a:prstGeom>
          <a:noFill/>
        </p:spPr>
        <p:txBody>
          <a:bodyPr wrap="square" rtlCol="0">
            <a:spAutoFit/>
          </a:bodyPr>
          <a:lstStyle/>
          <a:p>
            <a:pPr>
              <a:buNone/>
            </a:pPr>
            <a:r>
              <a:rPr lang="zh-CN" altLang="en-US" sz="2000" b="1" dirty="0">
                <a:solidFill>
                  <a:srgbClr val="0000FF"/>
                </a:solidFill>
                <a:latin typeface="仿宋" pitchFamily="49" charset="-122"/>
                <a:ea typeface="仿宋" pitchFamily="49" charset="-122"/>
              </a:rPr>
              <a:t>结果</a:t>
            </a:r>
            <a:r>
              <a:rPr lang="zh-CN" altLang="en-US" sz="2000" b="1" dirty="0" smtClean="0">
                <a:solidFill>
                  <a:srgbClr val="0000FF"/>
                </a:solidFill>
                <a:latin typeface="仿宋" pitchFamily="49" charset="-122"/>
                <a:ea typeface="仿宋" pitchFamily="49" charset="-122"/>
              </a:rPr>
              <a:t>快速提取</a:t>
            </a:r>
            <a:endParaRPr lang="zh-CN" altLang="en-US" sz="2000" b="1" dirty="0">
              <a:latin typeface="华文楷体" panose="02010600040101010101" pitchFamily="2" charset="-122"/>
              <a:ea typeface="华文楷体" panose="02010600040101010101" pitchFamily="2" charset="-122"/>
            </a:endParaRPr>
          </a:p>
        </p:txBody>
      </p:sp>
      <p:sp>
        <p:nvSpPr>
          <p:cNvPr id="45" name="TextBox 44"/>
          <p:cNvSpPr txBox="1"/>
          <p:nvPr/>
        </p:nvSpPr>
        <p:spPr>
          <a:xfrm>
            <a:off x="459603" y="3517567"/>
            <a:ext cx="2013606" cy="400110"/>
          </a:xfrm>
          <a:prstGeom prst="rect">
            <a:avLst/>
          </a:prstGeom>
          <a:noFill/>
        </p:spPr>
        <p:txBody>
          <a:bodyPr wrap="square" rtlCol="0">
            <a:spAutoFit/>
          </a:bodyPr>
          <a:lstStyle/>
          <a:p>
            <a:pPr>
              <a:buNone/>
            </a:pPr>
            <a:r>
              <a:rPr lang="zh-CN" altLang="en-US" sz="2000" b="1" dirty="0">
                <a:solidFill>
                  <a:srgbClr val="0000FF"/>
                </a:solidFill>
                <a:latin typeface="仿宋" pitchFamily="49" charset="-122"/>
                <a:ea typeface="仿宋" pitchFamily="49" charset="-122"/>
              </a:rPr>
              <a:t>报</a:t>
            </a:r>
            <a:r>
              <a:rPr lang="zh-CN" altLang="en-US" sz="2000" b="1" dirty="0" smtClean="0">
                <a:solidFill>
                  <a:srgbClr val="0000FF"/>
                </a:solidFill>
                <a:latin typeface="仿宋" pitchFamily="49" charset="-122"/>
                <a:ea typeface="仿宋" pitchFamily="49" charset="-122"/>
              </a:rPr>
              <a:t>告即时生成</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96393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750"/>
                                        <p:tgtEl>
                                          <p:spTgt spid="43"/>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0" nodeType="clickEffect">
                                  <p:stCondLst>
                                    <p:cond delay="0"/>
                                  </p:stCondLst>
                                  <p:childTnLst>
                                    <p:animMotion origin="layout" path="M 0.0099 -0.00116 C -0.0306 0.00069 -0.0707 0.003 -0.09362 -0.01621 C -0.11628 -0.03542 -0.14075 -0.09538 -0.12695 -0.11667 C -0.11302 -0.1382 -0.03711 -0.12362 -0.01003 -0.14468 C 0.01706 -0.16575 0.02852 -0.22362 0.03607 -0.24306 " pathEditMode="relative" rAng="0" ptsTypes="AAAAA">
                                      <p:cBhvr>
                                        <p:cTn id="40" dur="1000" fill="hold"/>
                                        <p:tgtEl>
                                          <p:spTgt spid="36"/>
                                        </p:tgtEl>
                                        <p:attrNameLst>
                                          <p:attrName>ppt_x</p:attrName>
                                          <p:attrName>ppt_y</p:attrName>
                                        </p:attrNameLst>
                                      </p:cBhvr>
                                      <p:rCtr x="-5742" y="-12037"/>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p:tgtEl>
                                          <p:spTgt spid="20"/>
                                        </p:tgtEl>
                                        <p:attrNameLst>
                                          <p:attrName>ppt_y</p:attrName>
                                        </p:attrNameLst>
                                      </p:cBhvr>
                                      <p:tavLst>
                                        <p:tav tm="0">
                                          <p:val>
                                            <p:strVal val="#ppt_y+#ppt_h*1.125000"/>
                                          </p:val>
                                        </p:tav>
                                        <p:tav tm="100000">
                                          <p:val>
                                            <p:strVal val="#ppt_y"/>
                                          </p:val>
                                        </p:tav>
                                      </p:tavLst>
                                    </p:anim>
                                    <p:animEffect transition="in" filter="wipe(up)">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4" grpId="0" animBg="1"/>
      <p:bldP spid="35" grpId="0" animBg="1"/>
      <p:bldP spid="36" grpId="0" animBg="1"/>
      <p:bldP spid="44"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8826</TotalTime>
  <Words>1773</Words>
  <Application>Microsoft Office PowerPoint</Application>
  <PresentationFormat>Widescreen</PresentationFormat>
  <Paragraphs>124</Paragraphs>
  <Slides>16</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ＭＳ Ｐゴシック</vt:lpstr>
      <vt:lpstr>仿宋</vt:lpstr>
      <vt:lpstr>华康黑体唲</vt:lpstr>
      <vt:lpstr>华文仿宋</vt:lpstr>
      <vt:lpstr>华文楷体</vt:lpstr>
      <vt:lpstr>隶书</vt:lpstr>
      <vt:lpstr>宋体</vt:lpstr>
      <vt:lpstr>微软雅黑</vt:lpstr>
      <vt:lpstr>Arial</vt:lpstr>
      <vt:lpstr>Calibri</vt:lpstr>
      <vt:lpstr>Calibri Light</vt:lpstr>
      <vt:lpstr>Tahoma</vt:lpstr>
      <vt:lpstr>Times New Roman</vt:lpstr>
      <vt:lpstr>Wingdings</vt:lpstr>
      <vt:lpstr>Office Theme</vt:lpstr>
      <vt:lpstr>建筑设施能效分析系统 (Structure Energy Efficiency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jci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jgl</cp:lastModifiedBy>
  <cp:revision>104</cp:revision>
  <dcterms:created xsi:type="dcterms:W3CDTF">2015-12-22T07:46:02Z</dcterms:created>
  <dcterms:modified xsi:type="dcterms:W3CDTF">2016-03-15T03:41:02Z</dcterms:modified>
</cp:coreProperties>
</file>